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theme+xml" PartName="/ppt/theme/theme2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theme+xml" PartName="/ppt/theme/theme3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7" r:id="rId3"/>
    <p:sldMasterId id="2147483692" r:id="rId4"/>
  </p:sldMasterIdLst>
  <p:notesMasterIdLst>
    <p:notesMasterId r:id="rId27"/>
  </p:notesMasterIdLst>
  <p:sldIdLst>
    <p:sldId id="286" r:id="rId5"/>
    <p:sldId id="322" r:id="rId6"/>
    <p:sldId id="316" r:id="rId7"/>
    <p:sldId id="315" r:id="rId8"/>
    <p:sldId id="324" r:id="rId9"/>
    <p:sldId id="317" r:id="rId10"/>
    <p:sldId id="318" r:id="rId11"/>
    <p:sldId id="321" r:id="rId12"/>
    <p:sldId id="290" r:id="rId13"/>
    <p:sldId id="291" r:id="rId14"/>
    <p:sldId id="292" r:id="rId15"/>
    <p:sldId id="293" r:id="rId16"/>
    <p:sldId id="294" r:id="rId17"/>
    <p:sldId id="299" r:id="rId18"/>
    <p:sldId id="298" r:id="rId19"/>
    <p:sldId id="295" r:id="rId20"/>
    <p:sldId id="296" r:id="rId21"/>
    <p:sldId id="297" r:id="rId22"/>
    <p:sldId id="300" r:id="rId23"/>
    <p:sldId id="301" r:id="rId24"/>
    <p:sldId id="303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B7A6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7" autoAdjust="0"/>
    <p:restoredTop sz="94660"/>
  </p:normalViewPr>
  <p:slideViewPr>
    <p:cSldViewPr snapToGrid="0">
      <p:cViewPr>
        <p:scale>
          <a:sx n="117" d="100"/>
          <a:sy n="117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06EA-6A50-4A1B-A6B9-7F68C3A5E30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8DD2A-C02D-46EC-8F0D-1260E568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1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8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5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1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74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70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1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49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41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89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2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1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5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7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94B841-C170-44ED-9CD8-42FCA69D5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6B5E0EA-490F-4AB6-A50D-B861D4A9B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B3C61CC-5F33-41E6-8586-5A53D671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480ABB-1A61-449A-B0AE-A61C1992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3C3856-7C33-4199-9776-B4F4AF3D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190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5B787F-AE9F-4B0C-AAC4-CE4689EA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B58F66-9022-48E8-A812-11FBAEC2A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5BCA08-7B7C-4501-9D6A-75B05AF3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4AC0B2-25C1-47C9-94AA-3B9C02C4B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ACEF6E-CCC8-48CB-BD4F-C4E45F77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232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6EF9D73-DD4A-4C39-AD6E-ADFA9D719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3A31F3-F74B-4382-A651-39BF8D9D8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7F33BF-89C7-46B1-ABA3-801AC66D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5288F5-2DA9-4377-8987-CBBC7CBB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7DE217-A9C1-4DD4-AFCD-CE38D274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6244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719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52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86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3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937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182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397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86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2B4DB-C337-49F6-BA3C-3169F878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366A45-BD74-43DA-8975-980F6D99C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F29E81-F95B-46EF-88CC-E0E326BE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A7D395-973E-473B-AA09-10BF803E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E8D158-CFCE-4DED-B28F-21CC6CD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2679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718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446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282512" y="0"/>
            <a:ext cx="9626981" cy="6858000"/>
          </a:xfrm>
          <a:custGeom>
            <a:avLst/>
            <a:gdLst>
              <a:gd name="connsiteX0" fmla="*/ 0 w 9626981"/>
              <a:gd name="connsiteY0" fmla="*/ 0 h 6858000"/>
              <a:gd name="connsiteX1" fmla="*/ 4760133 w 9626981"/>
              <a:gd name="connsiteY1" fmla="*/ 0 h 6858000"/>
              <a:gd name="connsiteX2" fmla="*/ 9626981 w 9626981"/>
              <a:gd name="connsiteY2" fmla="*/ 6858000 h 6858000"/>
              <a:gd name="connsiteX3" fmla="*/ 4866848 w 96269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981" h="6858000">
                <a:moveTo>
                  <a:pt x="0" y="0"/>
                </a:moveTo>
                <a:lnTo>
                  <a:pt x="4760133" y="0"/>
                </a:lnTo>
                <a:lnTo>
                  <a:pt x="9626981" y="6858000"/>
                </a:lnTo>
                <a:lnTo>
                  <a:pt x="4866848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1525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99471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="" xmlns:a16="http://schemas.microsoft.com/office/drawing/2014/main" id="{C2B0CC23-5F48-43D7-8692-9D2F4424E9CB}"/>
              </a:ext>
            </a:extLst>
          </p:cNvPr>
          <p:cNvSpPr txBox="1">
            <a:spLocks/>
          </p:cNvSpPr>
          <p:nvPr userDrawn="1"/>
        </p:nvSpPr>
        <p:spPr>
          <a:xfrm>
            <a:off x="89453" y="6504481"/>
            <a:ext cx="409839" cy="37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10D61-2AFB-4BF4-AF6B-86B897339382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783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390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C1BEDD-E06D-48F3-847B-9C4EFDF9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FADE92-DF1B-4821-8604-7635FF4C9BEA}" type="datetime1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18/10/2022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71AA7A-4E5F-409A-8AB1-5BACE9CF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="" xmlns:a16="http://schemas.microsoft.com/office/drawing/2014/main" id="{DC5FC2B2-CEE3-489B-BDAD-8BE705A7C557}"/>
              </a:ext>
            </a:extLst>
          </p:cNvPr>
          <p:cNvSpPr txBox="1">
            <a:spLocks/>
          </p:cNvSpPr>
          <p:nvPr userDrawn="1"/>
        </p:nvSpPr>
        <p:spPr>
          <a:xfrm>
            <a:off x="89453" y="6504481"/>
            <a:ext cx="409839" cy="37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10D61-2AFB-4BF4-AF6B-86B897339382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CA7BA43-3561-784A-82B9-24F2C77D0D01}"/>
              </a:ext>
            </a:extLst>
          </p:cNvPr>
          <p:cNvSpPr/>
          <p:nvPr userDrawn="1"/>
        </p:nvSpPr>
        <p:spPr>
          <a:xfrm>
            <a:off x="0" y="11926"/>
            <a:ext cx="12192000" cy="6834148"/>
          </a:xfrm>
          <a:prstGeom prst="rect">
            <a:avLst/>
          </a:prstGeom>
          <a:blipFill dpi="0" rotWithShape="1">
            <a:blip r:embed="rId2">
              <a:alphaModFix amt="3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087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6E468335-22C9-49FB-8935-E8559D1F6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6077" y="1131488"/>
            <a:ext cx="10537721" cy="630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Poppins" panose="020B0604020202020204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D6319B37-2532-4DFC-91D5-D5F03F0ED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70583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3">
            <a:extLst>
              <a:ext uri="{FF2B5EF4-FFF2-40B4-BE49-F238E27FC236}">
                <a16:creationId xmlns="" xmlns:a16="http://schemas.microsoft.com/office/drawing/2014/main" id="{F656E298-032B-40D3-85EE-31CC6695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C9275-5A43-4505-89C1-CFD15393A57B}" type="datetime1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ED4F6134-EEA8-45CA-8B6A-D5A959F86DD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Slide Number Placeholder 5">
            <a:extLst>
              <a:ext uri="{FF2B5EF4-FFF2-40B4-BE49-F238E27FC236}">
                <a16:creationId xmlns="" xmlns:a16="http://schemas.microsoft.com/office/drawing/2014/main" id="{C2B0CC23-5F48-43D7-8692-9D2F4424E9CB}"/>
              </a:ext>
            </a:extLst>
          </p:cNvPr>
          <p:cNvSpPr txBox="1">
            <a:spLocks/>
          </p:cNvSpPr>
          <p:nvPr userDrawn="1"/>
        </p:nvSpPr>
        <p:spPr>
          <a:xfrm>
            <a:off x="89453" y="6504481"/>
            <a:ext cx="409839" cy="37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10D61-2AFB-4BF4-AF6B-86B897339382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133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483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0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8F0C02-9ADE-450B-8D02-2DF72331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53D896-DFCF-4358-87D1-68B3585F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DA690F-A9F9-4C61-B008-ACBD824E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CDE12F-9FE2-41A8-AD8F-22EB74CE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7F9B7D-F1D5-46D3-A5B6-254DDD39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9752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410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756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143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1974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9673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035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3927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7277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282512" y="0"/>
            <a:ext cx="9626981" cy="6858000"/>
          </a:xfrm>
          <a:custGeom>
            <a:avLst/>
            <a:gdLst>
              <a:gd name="connsiteX0" fmla="*/ 0 w 9626981"/>
              <a:gd name="connsiteY0" fmla="*/ 0 h 6858000"/>
              <a:gd name="connsiteX1" fmla="*/ 4760133 w 9626981"/>
              <a:gd name="connsiteY1" fmla="*/ 0 h 6858000"/>
              <a:gd name="connsiteX2" fmla="*/ 9626981 w 9626981"/>
              <a:gd name="connsiteY2" fmla="*/ 6858000 h 6858000"/>
              <a:gd name="connsiteX3" fmla="*/ 4866848 w 96269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981" h="6858000">
                <a:moveTo>
                  <a:pt x="0" y="0"/>
                </a:moveTo>
                <a:lnTo>
                  <a:pt x="4760133" y="0"/>
                </a:lnTo>
                <a:lnTo>
                  <a:pt x="9626981" y="6858000"/>
                </a:lnTo>
                <a:lnTo>
                  <a:pt x="4866848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7961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9277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E0250-0711-4B54-AAF8-EC62F10E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5CDC27-8855-4A87-8444-C3BB8CB6E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40B4909-A7D4-472A-AF49-5EB39EBE0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504091-F210-4787-83B3-6E39D488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E4C639-2462-4038-A2A6-AC611A64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51E7E6-4E20-47CA-9E88-E8400F79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96457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FADE92-DF1B-4821-8604-7635FF4C9BEA}" type="datetime1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18/10/2022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/>
          <p:nvPr userDrawn="1"/>
        </p:nvSpPr>
        <p:spPr>
          <a:xfrm>
            <a:off x="89453" y="6504481"/>
            <a:ext cx="409839" cy="37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10D61-2AFB-4BF4-AF6B-86B897339382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1926"/>
            <a:ext cx="12192000" cy="6834148"/>
          </a:xfrm>
          <a:prstGeom prst="rect">
            <a:avLst/>
          </a:prstGeom>
          <a:blipFill dpi="0" rotWithShape="1">
            <a:blip r:embed="rId2">
              <a:alphaModFix amt="3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8947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3285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70" lvl="0" indent="-45717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9783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70" lvl="0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40" lvl="1" indent="-406381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09" lvl="2" indent="-406381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278" lvl="3" indent="-406381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848" lvl="4" indent="-406381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418" lvl="5" indent="-406381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987" lvl="6" indent="-406381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557" lvl="7" indent="-406381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126" lvl="8" indent="-406381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70" lvl="0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40" lvl="1" indent="-406381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09" lvl="2" indent="-406381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278" lvl="3" indent="-406381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848" lvl="4" indent="-406381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418" lvl="5" indent="-406381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987" lvl="6" indent="-406381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557" lvl="7" indent="-406381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126" lvl="8" indent="-406381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9285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1645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3571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70" lvl="0" indent="-45717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4782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70" lvl="0" indent="-30478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62116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70" lvl="0" indent="-457178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14662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56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3C5567-8D2B-40D4-8C1C-E005E7954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02BAF5-E4CD-4504-A58E-1C2655D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297DAA9-EE95-412E-97BD-B51E94C09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EAA2291-F5D6-432F-9253-D5161D126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B76A520-103B-4151-AD98-2C1A16F19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AF4D9C8-9AF3-4C7F-B880-DD60A590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D91FE2D-FEDD-4FE3-8F11-42C7782F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082BDD1-AB09-4C19-9816-663C4207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417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E775DE-F745-4884-B790-57C52DDF6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4BC266-303A-4F38-A5D6-970A948C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7CEE42E-55F5-4744-BA87-2F89A558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259ACDB-1A25-417A-A49E-B53BF5E3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1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A868E8-78AB-46FD-8526-0EDB0103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8C0D3CE-B555-48AA-ADC4-5C5080DD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E93852-107B-4BFD-BADB-632C84BC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084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81E63D-72C0-42AD-9925-16BA190E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3E94D9-F583-4206-B934-65543A8DC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E3E64C-3B87-489E-B707-074DAF875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0B6295-4B89-4C67-A483-9076241C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378C43-21E1-4EAF-9096-31258941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07C9404-56B6-4226-B15F-6D64174B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99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CDBBEC-86F5-42B0-9DE7-A2062461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9CA351A-6399-430E-A22D-1BCE2CFD4A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318B0F-004B-4A3D-92C6-5307B07C2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C8DB6A-61AA-48CA-9F88-5125F26E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7CD5AA-9325-459B-9D39-68A0D15F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3A7F20-7E69-4C24-8A74-DF0BE555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080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7.jpe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0.xml"/><Relationship Id="rId21" Type="http://schemas.openxmlformats.org/officeDocument/2006/relationships/image" Target="../media/image7.jpeg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7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F250B7A-C9C9-4555-9B98-6E1F43C75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78758CD-E777-45EF-9C46-20D26BBF8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78477E-1945-435F-B03F-F7CC45C93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EF71-4CA1-4AC2-A7E1-CB8012B1B71F}" type="datetimeFigureOut">
              <a:rPr lang="en-ID" smtClean="0"/>
              <a:t>18/10/2022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56C0F3-B734-480A-9197-70E7BDE2B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92E1D7-3B2B-4275-A079-987536427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9CA1-1462-4D97-95D8-2A98F72FA5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998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b="0" baseline="0" cap="none" i="0" kern="1200" kumimoji="0" lang="en-US" noProof="0" normalizeH="0" spc="0" strike="noStrike" sz="12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dirty="0" i="0" kern="1200" kumimoji="0" lang="en-US" noProof="0" normalizeH="0" spc="0" strike="noStrike" sz="12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algn="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b="0" baseline="0" cap="none" i="0" kern="1200" kumimoji="0" lang="en-US" noProof="0" normalizeH="0" spc="0" strike="noStrike" sz="12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descr="/Users/mmsarinanto/Documents/DATA/BPPT 2018/B2TKE/Seleksi MMS 2021/Seleksi JPT Pratama Kemenaker/background ppt/photo-1572557798994-41431698dc8d.jpegphoto-1572557798994-41431698dc8d" id="8" name="Content Placeholder 92"/>
          <p:cNvPicPr>
            <a:picLocks noChangeAspect="1"/>
          </p:cNvPicPr>
          <p:nvPr userDrawn="1"/>
        </p:nvPicPr>
        <p:blipFill>
          <a:blip r:embed="rId18"/>
          <a:srcRect r="90350"/>
          <a:stretch>
            <a:fillRect/>
          </a:stretch>
        </p:blipFill>
        <p:spPr>
          <a:xfrm flipH="1" rot="16200000">
            <a:off x="6039166" y="705166"/>
            <a:ext cx="109223" cy="12196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571EBA1-C894-4144-A57D-AE2FBB9A11DA}"/>
              </a:ext>
            </a:extLst>
          </p:cNvPr>
          <p:cNvPicPr>
            <a:picLocks noChangeAspect="1"/>
          </p:cNvPicPr>
          <p:nvPr userDrawn="1"/>
        </p:nvPicPr>
        <p:blipFill>
          <a:blip cstate="email"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572" y="9147"/>
            <a:ext cx="912191" cy="912191"/>
          </a:xfrm>
          <a:prstGeom prst="rect">
            <a:avLst/>
          </a:prstGeom>
        </p:spPr>
      </p:pic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99F1D3BE-9FE1-5C48-80B6-C383EA6B451E}"/>
              </a:ext>
            </a:extLst>
          </p:cNvPr>
          <p:cNvSpPr/>
          <p:nvPr userDrawn="1"/>
        </p:nvSpPr>
        <p:spPr>
          <a:xfrm flipV="1">
            <a:off x="838200" y="-627240"/>
            <a:ext cx="10515600" cy="912192"/>
          </a:xfrm>
          <a:prstGeom prst="roundRect">
            <a:avLst>
              <a:gd fmla="val 50000" name="adj"/>
            </a:avLst>
          </a:prstGeom>
          <a:blipFill>
            <a:blip r:embed="rId20">
              <a:alphaModFix amt="34000"/>
            </a:blip>
            <a:stretch>
              <a:fillRect b="68555" r="260" t="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6576457C-E28D-4B4F-A8A3-3B060A79B31E}"/>
              </a:ext>
            </a:extLst>
          </p:cNvPr>
          <p:cNvGrpSpPr/>
          <p:nvPr userDrawn="1"/>
        </p:nvGrpSpPr>
        <p:grpSpPr>
          <a:xfrm>
            <a:off x="3697563" y="6611976"/>
            <a:ext cx="4792428" cy="225053"/>
            <a:chOff x="3697563" y="6611976"/>
            <a:chExt cx="4792428" cy="225053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xmlns="" id="{1401A088-4730-9549-B02A-64CF5013D4B1}"/>
                </a:ext>
              </a:extLst>
            </p:cNvPr>
            <p:cNvSpPr/>
            <p:nvPr userDrawn="1"/>
          </p:nvSpPr>
          <p:spPr>
            <a:xfrm>
              <a:off x="3697563" y="6616651"/>
              <a:ext cx="4792428" cy="209914"/>
            </a:xfrm>
            <a:prstGeom prst="roundRect">
              <a:avLst>
                <a:gd fmla="val 50000" name="adj"/>
              </a:avLst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>
              <a:outerShdw blurRad="50800" dir="16200000" dist="254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b="0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17A4F332-E18C-384B-BF3B-0BEEA3E8B5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email"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7160" y="6617189"/>
              <a:ext cx="194733" cy="194733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D003D551-87B7-6B40-A937-1514762CC1F3}"/>
                </a:ext>
              </a:extLst>
            </p:cNvPr>
            <p:cNvSpPr txBox="1"/>
            <p:nvPr userDrawn="1"/>
          </p:nvSpPr>
          <p:spPr>
            <a:xfrm>
              <a:off x="3955473" y="6611976"/>
              <a:ext cx="1250066" cy="225053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Kementerian </a:t>
              </a: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Ketenagakerjaan</a:t>
              </a:r>
              <a:endParaRPr b="0" baseline="0" cap="none" dirty="0" i="0" kern="1200" kumimoji="0" lang="en-US" noProof="0" normalizeH="0" spc="0" strike="noStrike" sz="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77" pitchFamily="2" typeface="Titillium Web"/>
                <a:ea typeface="+mn-ea"/>
                <a:cs typeface="+mn-cs"/>
              </a:endParaRPr>
            </a:p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Republik</a:t>
              </a: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 Indonesia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xmlns="" id="{4B23059C-D989-5446-A1F6-A473A1EB96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email"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62184" y="6666753"/>
              <a:ext cx="136412" cy="11111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34A2BE16-3C00-954D-80DA-7869119AF083}"/>
                </a:ext>
              </a:extLst>
            </p:cNvPr>
            <p:cNvSpPr txBox="1"/>
            <p:nvPr userDrawn="1"/>
          </p:nvSpPr>
          <p:spPr>
            <a:xfrm>
              <a:off x="5298596" y="6646808"/>
              <a:ext cx="650187" cy="151186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@</a:t>
              </a: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Kemnaker</a:t>
              </a: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 RI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xmlns="" id="{AC0C8E77-D4EA-704D-8509-DB05B235FFD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cstate="email"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3" l="1591" r="1430" t="657"/>
            <a:stretch/>
          </p:blipFill>
          <p:spPr>
            <a:xfrm>
              <a:off x="6162430" y="6636176"/>
              <a:ext cx="153891" cy="156748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01851B78-F863-C340-8C47-809702477CDA}"/>
                </a:ext>
              </a:extLst>
            </p:cNvPr>
            <p:cNvSpPr txBox="1"/>
            <p:nvPr userDrawn="1"/>
          </p:nvSpPr>
          <p:spPr>
            <a:xfrm>
              <a:off x="6333832" y="6643890"/>
              <a:ext cx="650187" cy="151186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Kemnaker</a:t>
              </a:r>
              <a:endParaRPr b="0" baseline="0" cap="none" dirty="0" i="0" kern="1200" kumimoji="0" lang="en-US" noProof="0" normalizeH="0" spc="0" strike="noStrike" sz="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77" pitchFamily="2" typeface="Titillium Web"/>
                <a:ea typeface="+mn-ea"/>
                <a:cs typeface="+mn-cs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xmlns="" id="{85157AE5-B11A-054F-9975-07CC667068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cstate="email"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625" l="14042" r="16170" t="25994"/>
            <a:stretch/>
          </p:blipFill>
          <p:spPr>
            <a:xfrm>
              <a:off x="7072949" y="6656122"/>
              <a:ext cx="153910" cy="111110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DFA8D272-9FAA-F341-9A35-380D83B57C06}"/>
                </a:ext>
              </a:extLst>
            </p:cNvPr>
            <p:cNvSpPr txBox="1"/>
            <p:nvPr userDrawn="1"/>
          </p:nvSpPr>
          <p:spPr>
            <a:xfrm>
              <a:off x="7226859" y="6611976"/>
              <a:ext cx="1053475" cy="225053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Kementerian </a:t>
              </a: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Ketenagakerjaan</a:t>
              </a:r>
              <a:endParaRPr b="0" baseline="0" cap="none" dirty="0" i="0" kern="1200" kumimoji="0" lang="en-US" noProof="0" normalizeH="0" spc="0" strike="noStrike" sz="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77" pitchFamily="2" typeface="Titillium Web"/>
                <a:ea typeface="+mn-ea"/>
                <a:cs typeface="+mn-cs"/>
              </a:endParaRPr>
            </a:p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Republik</a:t>
              </a: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 Indonesia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198330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9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9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C593-65D0-4073-BCC9-577B9352EA97}" type="datetimeFigureOut">
              <a:rPr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10/18/2022</a:t>
            </a:fld>
            <a:endParaRPr b="0" baseline="0" cap="none" i="0" kern="1200" kumimoji="0" lang="en-US" noProof="0" normalizeH="0" spc="0" strike="noStrike" sz="12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dirty="0" i="0" kern="1200" kumimoji="0" lang="en-US" noProof="0" normalizeH="0" spc="0" strike="noStrike" sz="12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18960-8005-486C-9A75-10CB2AAC16F9}" type="slidenum">
              <a:rPr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algn="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b="0" baseline="0" cap="none" i="0" kern="1200" kumimoji="0" lang="en-US" noProof="0" normalizeH="0" spc="0" strike="noStrike" sz="12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descr="/Users/mmsarinanto/Documents/DATA/BPPT 2018/B2TKE/Seleksi MMS 2021/Seleksi JPT Pratama Kemenaker/background ppt/photo-1572557798994-41431698dc8d.jpegphoto-1572557798994-41431698dc8d" id="8" name="Content Placeholder 92"/>
          <p:cNvPicPr>
            <a:picLocks noChangeAspect="1"/>
          </p:cNvPicPr>
          <p:nvPr userDrawn="1"/>
        </p:nvPicPr>
        <p:blipFill>
          <a:blip r:embed="rId15"/>
          <a:srcRect r="90350"/>
          <a:stretch>
            <a:fillRect/>
          </a:stretch>
        </p:blipFill>
        <p:spPr>
          <a:xfrm flipH="1" rot="16200000">
            <a:off x="6039166" y="705166"/>
            <a:ext cx="109223" cy="121964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cstate="email"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572" y="9147"/>
            <a:ext cx="912191" cy="912191"/>
          </a:xfrm>
          <a:prstGeom prst="rect">
            <a:avLst/>
          </a:prstGeom>
        </p:spPr>
      </p:pic>
      <p:sp>
        <p:nvSpPr>
          <p:cNvPr id="17" name="Rounded Rectangle 16"/>
          <p:cNvSpPr/>
          <p:nvPr userDrawn="1"/>
        </p:nvSpPr>
        <p:spPr>
          <a:xfrm flipV="1">
            <a:off x="838200" y="-627240"/>
            <a:ext cx="10515600" cy="912192"/>
          </a:xfrm>
          <a:prstGeom prst="roundRect">
            <a:avLst>
              <a:gd fmla="val 50000" name="adj"/>
            </a:avLst>
          </a:prstGeom>
          <a:blipFill>
            <a:blip r:embed="rId17">
              <a:alphaModFix amt="34000"/>
            </a:blip>
            <a:stretch>
              <a:fillRect b="68555" r="260" t="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3697563" y="6611976"/>
            <a:ext cx="4792428" cy="225053"/>
            <a:chOff x="3697563" y="6611976"/>
            <a:chExt cx="4792428" cy="225053"/>
          </a:xfrm>
        </p:grpSpPr>
        <p:sp>
          <p:nvSpPr>
            <p:cNvPr id="18" name="Rounded Rectangle 17"/>
            <p:cNvSpPr/>
            <p:nvPr userDrawn="1"/>
          </p:nvSpPr>
          <p:spPr>
            <a:xfrm>
              <a:off x="3697563" y="6616651"/>
              <a:ext cx="4792428" cy="209914"/>
            </a:xfrm>
            <a:prstGeom prst="roundRect">
              <a:avLst>
                <a:gd fmla="val 50000" name="adj"/>
              </a:avLst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>
              <a:outerShdw blurRad="50800" dir="16200000" dist="254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b="0" baseline="0" cap="none" i="0" kern="1200" kumimoji="0" lang="en-US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cstate="email"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7160" y="6617189"/>
              <a:ext cx="194733" cy="19473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3955473" y="6611976"/>
              <a:ext cx="1250066" cy="225053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Kementerian </a:t>
              </a: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Ketenagakerjaan</a:t>
              </a:r>
              <a:endParaRPr b="0" baseline="0" cap="none" dirty="0" i="0" kern="1200" kumimoji="0" lang="en-US" noProof="0" normalizeH="0" spc="0" strike="noStrike" sz="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77" pitchFamily="2" typeface="Titillium Web"/>
                <a:ea typeface="+mn-ea"/>
                <a:cs typeface="+mn-cs"/>
              </a:endParaRPr>
            </a:p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Republik</a:t>
              </a: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 Indonesia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cstate="email"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62184" y="6666753"/>
              <a:ext cx="136412" cy="11111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 userDrawn="1"/>
          </p:nvSpPr>
          <p:spPr>
            <a:xfrm>
              <a:off x="5298596" y="6646808"/>
              <a:ext cx="650187" cy="151186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@</a:t>
              </a: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Kemnaker</a:t>
              </a: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 RI</a:t>
              </a:r>
            </a:p>
          </p:txBody>
        </p:sp>
        <p:pic>
          <p:nvPicPr>
            <p:cNvPr id="32" name="Picture 31"/>
            <p:cNvPicPr>
              <a:picLocks noChangeAspect="1"/>
            </p:cNvPicPr>
            <p:nvPr userDrawn="1"/>
          </p:nvPicPr>
          <p:blipFill rotWithShape="1">
            <a:blip cstate="email"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3" l="1591" r="1430" t="657"/>
            <a:stretch>
              <a:fillRect/>
            </a:stretch>
          </p:blipFill>
          <p:spPr>
            <a:xfrm>
              <a:off x="6162430" y="6636176"/>
              <a:ext cx="153891" cy="156748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6333832" y="6643890"/>
              <a:ext cx="650187" cy="151186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Kemnaker</a:t>
              </a:r>
              <a:endParaRPr b="0" baseline="0" cap="none" dirty="0" i="0" kern="1200" kumimoji="0" lang="en-US" noProof="0" normalizeH="0" spc="0" strike="noStrike" sz="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77" pitchFamily="2" typeface="Titillium Web"/>
                <a:ea typeface="+mn-ea"/>
                <a:cs typeface="+mn-cs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 userDrawn="1"/>
          </p:nvPicPr>
          <p:blipFill rotWithShape="1">
            <a:blip cstate="email"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625" l="14042" r="16170" t="25994"/>
            <a:stretch>
              <a:fillRect/>
            </a:stretch>
          </p:blipFill>
          <p:spPr>
            <a:xfrm>
              <a:off x="7072949" y="6656122"/>
              <a:ext cx="153910" cy="11111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7226859" y="6611976"/>
              <a:ext cx="1053475" cy="225053"/>
            </a:xfrm>
            <a:prstGeom prst="rect">
              <a:avLst/>
            </a:prstGeom>
            <a:noFill/>
          </p:spPr>
          <p:txBody>
            <a:bodyPr bIns="36000" lIns="36000" rIns="36000" rtlCol="0" tIns="3600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Kementerian </a:t>
              </a: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Ketenagakerjaan</a:t>
              </a:r>
              <a:endParaRPr b="0" baseline="0" cap="none" dirty="0" i="0" kern="1200" kumimoji="0" lang="en-US" noProof="0" normalizeH="0" spc="0" strike="noStrike" sz="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77" pitchFamily="2" typeface="Titillium Web"/>
                <a:ea typeface="+mn-ea"/>
                <a:cs typeface="+mn-cs"/>
              </a:endParaRPr>
            </a:p>
            <a:p>
              <a:pPr algn="l" defTabSz="914400" eaLnBrk="1" fontAlgn="auto" hangingPunct="1" indent="0" latinLnBrk="0" lvl="0" marL="0" marR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b="0" baseline="0" cap="none" dirty="0" err="1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Republik</a:t>
              </a:r>
              <a:r>
                <a:rPr b="0" baseline="0" cap="none" dirty="0" i="0" kern="1200" kumimoji="0" lang="en-US" noProof="0" normalizeH="0" spc="0" strike="noStrike" sz="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77" pitchFamily="2" typeface="Titillium Web"/>
                  <a:ea typeface="+mn-ea"/>
                  <a:cs typeface="+mn-cs"/>
                </a:rPr>
                <a:t> Indonesia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998633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Inter"/>
              <a:buNone/>
              <a:defRPr sz="2800" b="1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Inter"/>
              <a:buChar char="●"/>
              <a:defRPr sz="1800"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○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■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●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○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■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●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○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ter"/>
              <a:buChar char="■"/>
              <a:defRPr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9693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10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7" Target="../media/image56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9.xml" Type="http://schemas.openxmlformats.org/officeDocument/2006/relationships/slideLayout"/><Relationship Id="rId6" Target="../media/image41.jpeg" Type="http://schemas.openxmlformats.org/officeDocument/2006/relationships/image"/><Relationship Id="rId5" Target="../media/image55.jpeg" Type="http://schemas.openxmlformats.org/officeDocument/2006/relationships/image"/><Relationship Id="rId4" Target="../media/image54.pn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3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5.png"/></Relationships>
</file>

<file path=ppt/slides/_rels/slide2.xml.rels><?xml version="1.0" encoding="UTF-8" standalone="yes" ?><Relationships xmlns="http://schemas.openxmlformats.org/package/2006/relationships"><Relationship Id="rId3" Target="../media/image12.pn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33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6.png"/><Relationship Id="rId4" Type="http://schemas.openxmlformats.org/officeDocument/2006/relationships/image" Target="../media/image66.png"/></Relationships>
</file>

<file path=ppt/slides/_rels/slide21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7" Target="../media/image38.jpeg" Type="http://schemas.openxmlformats.org/officeDocument/2006/relationships/image"/><Relationship Id="rId2" Target="../notesSlides/notesSlide17.xml" Type="http://schemas.openxmlformats.org/officeDocument/2006/relationships/notesSlide"/><Relationship Id="rId1" Target="../slideLayouts/slideLayout29.xml" Type="http://schemas.openxmlformats.org/officeDocument/2006/relationships/slideLayout"/><Relationship Id="rId6" Target="../media/image50.png" Type="http://schemas.openxmlformats.org/officeDocument/2006/relationships/image"/><Relationship Id="rId5" Target="../media/image36.png" Type="http://schemas.openxmlformats.org/officeDocument/2006/relationships/image"/><Relationship Id="rId4" Target="../media/image49.jpeg" Type="http://schemas.openxmlformats.org/officeDocument/2006/relationships/image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17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23.png" Type="http://schemas.openxmlformats.org/officeDocument/2006/relationships/image"/><Relationship Id="rId13" Target="../media/image27.png" Type="http://schemas.openxmlformats.org/officeDocument/2006/relationships/image"/><Relationship Id="rId18" Target="../media/image30.jpeg" Type="http://schemas.openxmlformats.org/officeDocument/2006/relationships/image"/><Relationship Id="rId3" Target="../media/image18.jpeg" Type="http://schemas.openxmlformats.org/officeDocument/2006/relationships/image"/><Relationship Id="rId21" Target="../media/image33.jpeg" Type="http://schemas.openxmlformats.org/officeDocument/2006/relationships/image"/><Relationship Id="rId7" Target="../media/image22.png" Type="http://schemas.openxmlformats.org/officeDocument/2006/relationships/image"/><Relationship Id="rId12" Target="../media/image26.png" Type="http://schemas.openxmlformats.org/officeDocument/2006/relationships/image"/><Relationship Id="rId17" Target="../media/image14.jpeg" Type="http://schemas.openxmlformats.org/officeDocument/2006/relationships/image"/><Relationship Id="rId2" Target="../media/image17.png" Type="http://schemas.openxmlformats.org/officeDocument/2006/relationships/image"/><Relationship Id="rId16" Target="../media/image13.jpeg" Type="http://schemas.openxmlformats.org/officeDocument/2006/relationships/image"/><Relationship Id="rId20" Target="../media/image32.jpeg" Type="http://schemas.openxmlformats.org/officeDocument/2006/relationships/image"/><Relationship Id="rId1" Target="../slideLayouts/slideLayout42.xml" Type="http://schemas.openxmlformats.org/officeDocument/2006/relationships/slideLayout"/><Relationship Id="rId6" Target="../media/image21.png" Type="http://schemas.openxmlformats.org/officeDocument/2006/relationships/image"/><Relationship Id="rId11" Target="../media/image25.png" Type="http://schemas.openxmlformats.org/officeDocument/2006/relationships/image"/><Relationship Id="rId5" Target="../media/image20.png" Type="http://schemas.openxmlformats.org/officeDocument/2006/relationships/image"/><Relationship Id="rId15" Target="../media/image29.png" Type="http://schemas.openxmlformats.org/officeDocument/2006/relationships/image"/><Relationship Id="rId10" Target="../media/hdphoto1.wdp" Type="http://schemas.microsoft.com/office/2007/relationships/hdphoto"/><Relationship Id="rId19" Target="../media/image31.jpeg" Type="http://schemas.openxmlformats.org/officeDocument/2006/relationships/image"/><Relationship Id="rId4" Target="../media/image19.png" Type="http://schemas.openxmlformats.org/officeDocument/2006/relationships/image"/><Relationship Id="rId9" Target="../media/image24.jpeg" Type="http://schemas.openxmlformats.org/officeDocument/2006/relationships/image"/><Relationship Id="rId14" Target="../media/image28.png" Type="http://schemas.openxmlformats.org/officeDocument/2006/relationships/image"/><Relationship Id="rId22" Target="../media/image34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7" Target="../media/image38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9.xml" Type="http://schemas.openxmlformats.org/officeDocument/2006/relationships/slideLayout"/><Relationship Id="rId6" Target="../media/image37.png" Type="http://schemas.openxmlformats.org/officeDocument/2006/relationships/image"/><Relationship Id="rId5" Target="../media/image36.png" Type="http://schemas.openxmlformats.org/officeDocument/2006/relationships/image"/><Relationship Id="rId4" Target="../media/image35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8" Target="../media/image42.png" Type="http://schemas.openxmlformats.org/officeDocument/2006/relationships/image"/><Relationship Id="rId13" Target="../media/image47.png" Type="http://schemas.openxmlformats.org/officeDocument/2006/relationships/image"/><Relationship Id="rId18" Target="../media/image20.png" Type="http://schemas.openxmlformats.org/officeDocument/2006/relationships/image"/><Relationship Id="rId3" Target="../media/image11.png" Type="http://schemas.openxmlformats.org/officeDocument/2006/relationships/image"/><Relationship Id="rId7" Target="../media/image41.jpeg" Type="http://schemas.openxmlformats.org/officeDocument/2006/relationships/image"/><Relationship Id="rId12" Target="../media/image46.jpeg" Type="http://schemas.openxmlformats.org/officeDocument/2006/relationships/image"/><Relationship Id="rId17" Target="../media/image19.png" Type="http://schemas.openxmlformats.org/officeDocument/2006/relationships/image"/><Relationship Id="rId2" Target="../notesSlides/notesSlide2.xml" Type="http://schemas.openxmlformats.org/officeDocument/2006/relationships/notesSlide"/><Relationship Id="rId16" Target="../media/image17.png" Type="http://schemas.openxmlformats.org/officeDocument/2006/relationships/image"/><Relationship Id="rId1" Target="../slideLayouts/slideLayout29.xml" Type="http://schemas.openxmlformats.org/officeDocument/2006/relationships/slideLayout"/><Relationship Id="rId6" Target="../media/image40.jpeg" Type="http://schemas.openxmlformats.org/officeDocument/2006/relationships/image"/><Relationship Id="rId11" Target="../media/image45.jpeg" Type="http://schemas.openxmlformats.org/officeDocument/2006/relationships/image"/><Relationship Id="rId5" Target="../media/image39.png" Type="http://schemas.openxmlformats.org/officeDocument/2006/relationships/image"/><Relationship Id="rId15" Target="../media/image48.jpeg" Type="http://schemas.openxmlformats.org/officeDocument/2006/relationships/image"/><Relationship Id="rId10" Target="../media/image44.jpeg" Type="http://schemas.openxmlformats.org/officeDocument/2006/relationships/image"/><Relationship Id="rId19" Target="../media/image21.png" Type="http://schemas.openxmlformats.org/officeDocument/2006/relationships/image"/><Relationship Id="rId4" Target="../media/image36.png" Type="http://schemas.openxmlformats.org/officeDocument/2006/relationships/image"/><Relationship Id="rId9" Target="../media/image43.png" Type="http://schemas.openxmlformats.org/officeDocument/2006/relationships/image"/><Relationship Id="rId14" Target="../media/image38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7" Target="../media/image38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9.xml" Type="http://schemas.openxmlformats.org/officeDocument/2006/relationships/slideLayout"/><Relationship Id="rId6" Target="../media/image50.png" Type="http://schemas.openxmlformats.org/officeDocument/2006/relationships/image"/><Relationship Id="rId5" Target="../media/image36.png" Type="http://schemas.openxmlformats.org/officeDocument/2006/relationships/image"/><Relationship Id="rId4" Target="../media/image49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9.xml" Type="http://schemas.openxmlformats.org/officeDocument/2006/relationships/slideLayout"/><Relationship Id="rId6" Target="../media/image36.png" Type="http://schemas.openxmlformats.org/officeDocument/2006/relationships/image"/><Relationship Id="rId5" Target="../media/image38.jpeg" Type="http://schemas.openxmlformats.org/officeDocument/2006/relationships/image"/><Relationship Id="rId4" Target="../media/image51.pn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7" Target="../media/image40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9.xml" Type="http://schemas.openxmlformats.org/officeDocument/2006/relationships/slideLayout"/><Relationship Id="rId6" Target="../media/image53.png" Type="http://schemas.openxmlformats.org/officeDocument/2006/relationships/image"/><Relationship Id="rId5" Target="../media/image52.png" Type="http://schemas.openxmlformats.org/officeDocument/2006/relationships/image"/><Relationship Id="rId4" Target="../media/image35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/Users/mmsarinanto/Documents/DATA/BPPT 2018/B2TKE/Seleksi MMS 2021/Seleksi JPT Pratama Kemenaker/background ppt/photo-1572557798994-41431698dc8d.jpegphoto-1572557798994-41431698dc8d" id="5" name="Content Placeholder 4"/>
          <p:cNvPicPr>
            <a:picLocks noChangeAspect="1" noGrp="1"/>
          </p:cNvPicPr>
          <p:nvPr>
            <p:ph idx="1"/>
          </p:nvPr>
        </p:nvPicPr>
        <p:blipFill>
          <a:blip r:embed="rId2"/>
          <a:srcRect r="37"/>
          <a:stretch>
            <a:fillRect/>
          </a:stretch>
        </p:blipFill>
        <p:spPr>
          <a:xfrm flipH="1" flipV="1" rot="5400000">
            <a:off x="2652394" y="-2665095"/>
            <a:ext cx="6887210" cy="12217400"/>
          </a:xfrm>
          <a:prstGeom prst="rect">
            <a:avLst/>
          </a:prstGeom>
        </p:spPr>
      </p:pic>
      <p:sp>
        <p:nvSpPr>
          <p:cNvPr id="16" name="Text Box 15"/>
          <p:cNvSpPr txBox="1"/>
          <p:nvPr/>
        </p:nvSpPr>
        <p:spPr>
          <a:xfrm>
            <a:off x="124459" y="4783227"/>
            <a:ext cx="11943080" cy="1754326"/>
          </a:xfrm>
          <a:prstGeom prst="rect">
            <a:avLst/>
          </a:prstGeom>
          <a:noFill/>
          <a:effectLst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extrusionH="57150">
              <a:bevelT h="38100" prst="angle" w="38100"/>
            </a:sp3d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err="1" i="0" kern="1200" kumimoji="0" lang="en-US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Pusdatik</a:t>
            </a:r>
            <a:r>
              <a:rPr b="1" baseline="0" cap="none" dirty="0" i="0" kern="1200" kumimoji="0" lang="en-US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, </a:t>
            </a:r>
            <a:r>
              <a:rPr b="1" baseline="0" cap="none" dirty="0" err="1" i="0" kern="1200" kumimoji="0" lang="en-US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Barenbang</a:t>
            </a:r>
            <a:endParaRPr b="1" baseline="0" cap="none" dirty="0" i="0" kern="1200" kumimoji="0" lang="en-US" noProof="0" normalizeH="0" spc="0" strike="noStrike" sz="3600" u="none">
              <a:ln>
                <a:noFill/>
              </a:ln>
              <a:solidFill>
                <a:prstClr val="white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LnTx/>
              <a:uFillTx/>
              <a:latin charset="0" panose="020B0502040204020203" typeface="Bahnschrift"/>
              <a:ea typeface="+mn-ea"/>
              <a:cs charset="0" panose="020B0502040204020203" typeface="Bahnschrift"/>
            </a:endParaRPr>
          </a:p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n-US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Kementerian </a:t>
            </a:r>
            <a:r>
              <a:rPr b="1" baseline="0" cap="none" dirty="0" err="1" i="0" kern="1200" kumimoji="0" lang="en-US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Ketenagakerjaan</a:t>
            </a:r>
            <a:r>
              <a:rPr b="1" baseline="0" cap="none" dirty="0" i="0" kern="1200" kumimoji="0" lang="en-US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 RI</a:t>
            </a:r>
          </a:p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id-ID" noProof="0" normalizeH="0" spc="0" strike="noStrike" sz="36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charset="0" panose="020B0502040204020203" typeface="Bahnschrift"/>
                <a:ea typeface="+mn-ea"/>
                <a:cs charset="0" panose="020B0502040204020203" typeface="Bahnschrift"/>
              </a:rPr>
              <a:t>2022</a:t>
            </a:r>
            <a:endParaRPr b="1" baseline="0" cap="none" dirty="0" i="0" kern="1200" kumimoji="0" lang="en-US" noProof="0" normalizeH="0" spc="0" strike="noStrike" sz="3600" u="none">
              <a:ln>
                <a:noFill/>
              </a:ln>
              <a:solidFill>
                <a:prstClr val="white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LnTx/>
              <a:uFillTx/>
              <a:latin charset="0" panose="020B0502040204020203" typeface="Bahnschrift"/>
              <a:ea typeface="+mn-ea"/>
              <a:cs charset="0" panose="020B0502040204020203" typeface="Bahnschrif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5615" y="2089930"/>
            <a:ext cx="10060767" cy="2272723"/>
          </a:xfrm>
          <a:blipFill>
            <a:blip r:embed="rId3"/>
            <a:stretch>
              <a:fillRect/>
            </a:stretch>
          </a:blipFill>
          <a:effectLst>
            <a:outerShdw algn="tl" blurRad="50800" dir="2700000" dist="38100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dir="t" rig="threePt"/>
          </a:scene3d>
          <a:sp3d prstMaterial="plastic">
            <a:bevelT prst="convex"/>
            <a:bevelB prst="angle"/>
          </a:sp3d>
        </p:spPr>
        <p:txBody>
          <a:bodyPr>
            <a:noAutofit/>
            <a:sp3d extrusionH="57150">
              <a:bevelT h="38100" prst="convex" w="38100"/>
            </a:sp3d>
          </a:bodyPr>
          <a:lstStyle/>
          <a:p>
            <a:pPr algn="ctr">
              <a:lnSpc>
                <a:spcPct val="100000"/>
              </a:lnSpc>
            </a:pPr>
            <a:r>
              <a:rPr b="1" dirty="0" lang="id-ID" sz="7200">
                <a:solidFill>
                  <a:schemeClr val="accent2">
                    <a:lumMod val="50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77" pitchFamily="2" typeface="Titillium Web"/>
                <a:cs charset="0" panose="020B0703020202090204" typeface="Trebuchet MS Regular"/>
              </a:rPr>
              <a:t>SIAPkerja</a:t>
            </a:r>
            <a:r>
              <a:rPr b="1" dirty="0" lang="id-ID" sz="6000">
                <a:solidFill>
                  <a:schemeClr val="accent2">
                    <a:lumMod val="50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77" pitchFamily="2" typeface="Titillium Web"/>
                <a:cs charset="0" panose="020B0703020202090204" typeface="Trebuchet MS Regular"/>
              </a:rPr>
              <a:t>-ID</a:t>
            </a:r>
            <a:endParaRPr b="1" dirty="0" lang="en-US" sz="4000">
              <a:solidFill>
                <a:schemeClr val="accent2">
                  <a:lumMod val="50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77" pitchFamily="2" typeface="Titillium Web"/>
            </a:endParaRPr>
          </a:p>
        </p:txBody>
      </p:sp>
      <p:pic>
        <p:nvPicPr>
          <p:cNvPr descr="Balai Latihan Kerja Lombok Timur" id="1026" name="Picture 2"/>
          <p:cNvPicPr>
            <a:picLocks noChangeArrowheads="1" noChangeAspect="1"/>
          </p:cNvPicPr>
          <p:nvPr/>
        </p:nvPicPr>
        <p:blipFill>
          <a:blip cstate="email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5" y="0"/>
            <a:ext cx="2095485" cy="209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83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2. Pendaftaran Akun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2003" y="333633"/>
            <a:ext cx="11301688" cy="6126122"/>
            <a:chOff x="602003" y="333633"/>
            <a:chExt cx="11301688" cy="6126122"/>
          </a:xfrm>
        </p:grpSpPr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67134D0A-1B72-40AD-BB5B-A8095F646F91}"/>
                </a:ext>
              </a:extLst>
            </p:cNvPr>
            <p:cNvSpPr txBox="1"/>
            <p:nvPr/>
          </p:nvSpPr>
          <p:spPr>
            <a:xfrm>
              <a:off x="602003" y="1367876"/>
              <a:ext cx="3107355" cy="4755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id-ID" sz="2000" dirty="0"/>
                <a:t>Mel</a:t>
              </a:r>
              <a:r>
                <a:rPr lang="en-US" sz="2000" dirty="0" err="1"/>
                <a:t>akukan</a:t>
              </a:r>
              <a:r>
                <a:rPr lang="en-US" sz="2000" dirty="0"/>
                <a:t> proses </a:t>
              </a:r>
              <a:r>
                <a:rPr lang="en-US" sz="2000" dirty="0" err="1"/>
                <a:t>pendaftaran</a:t>
              </a:r>
              <a:r>
                <a:rPr lang="en-US" sz="2000" dirty="0"/>
                <a:t> </a:t>
              </a:r>
              <a:r>
                <a:rPr lang="en-US" sz="2000" dirty="0" err="1"/>
                <a:t>akun</a:t>
              </a:r>
              <a:r>
                <a:rPr lang="en-US" sz="2000" dirty="0"/>
                <a:t> </a:t>
              </a:r>
              <a:r>
                <a:rPr lang="en-US" sz="2000" dirty="0" err="1"/>
                <a:t>dengan</a:t>
              </a:r>
              <a:r>
                <a:rPr lang="en-US" sz="2000" dirty="0"/>
                <a:t> </a:t>
              </a:r>
              <a:r>
                <a:rPr lang="en-US" sz="2000" dirty="0" err="1"/>
                <a:t>melengkapi</a:t>
              </a:r>
              <a:r>
                <a:rPr lang="en-US" sz="2000" dirty="0"/>
                <a:t> data </a:t>
              </a:r>
              <a:r>
                <a:rPr lang="id-ID" sz="2000" dirty="0"/>
                <a:t>:</a:t>
              </a:r>
              <a:endParaRPr lang="en-US" sz="1600" dirty="0"/>
            </a:p>
            <a:p>
              <a:pPr>
                <a:lnSpc>
                  <a:spcPct val="150000"/>
                </a:lnSpc>
              </a:pPr>
              <a:endParaRPr lang="en-US" sz="1400" u="sng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NIK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Nama </a:t>
              </a:r>
              <a:r>
                <a:rPr lang="en-US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Lengkap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Nama </a:t>
              </a:r>
              <a:r>
                <a:rPr lang="en-US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Ibu</a:t>
              </a: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Kandung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id-ID" sz="1600" dirty="0"/>
                <a:t>       </a:t>
              </a:r>
              <a:r>
                <a:rPr lang="id-ID" sz="1400" dirty="0">
                  <a:sym typeface="Wingdings" panose="05000000000000000000" pitchFamily="2" charset="2"/>
                </a:rPr>
                <a:t> </a:t>
              </a:r>
              <a:r>
                <a:rPr lang="id-ID" sz="1400" dirty="0"/>
                <a:t>VERIFIKASI DUKCAPIL</a:t>
              </a:r>
              <a:r>
                <a:rPr lang="id-ID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id-ID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sz="1600" u="sng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Alamat</a:t>
              </a: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Email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Nomor</a:t>
              </a: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Handphone</a:t>
              </a:r>
              <a:endPara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id-ID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Wingdings" panose="05000000000000000000" pitchFamily="2" charset="2"/>
                </a:rPr>
                <a:t>       </a:t>
              </a:r>
              <a:r>
                <a:rPr lang="id-ID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Wingdings" panose="05000000000000000000" pitchFamily="2" charset="2"/>
                </a:rPr>
                <a:t> </a:t>
              </a:r>
              <a:r>
                <a:rPr lang="id-ID" sz="1400" dirty="0"/>
                <a:t>SMS OTP (AKTIVASI)</a:t>
              </a:r>
              <a:r>
                <a:rPr lang="id-ID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Wingdings" panose="05000000000000000000" pitchFamily="2" charset="2"/>
                </a:rPr>
                <a:t> </a:t>
              </a:r>
              <a:endParaRPr lang="en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493653" y="1270654"/>
              <a:ext cx="2600822" cy="5189101"/>
              <a:chOff x="7054370" y="1274682"/>
              <a:chExt cx="2600822" cy="5189101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9607916D-794C-4484-AA18-7D66FF6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54370" y="1274682"/>
                <a:ext cx="2600822" cy="5189101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27846" y="1941784"/>
                <a:ext cx="2253870" cy="4061920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3684437" y="1270654"/>
              <a:ext cx="2600822" cy="5189101"/>
              <a:chOff x="4909687" y="1274682"/>
              <a:chExt cx="2600822" cy="5189101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9607916D-794C-4484-AA18-7D66FF6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9687" y="1274682"/>
                <a:ext cx="2600822" cy="5189101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81579" y="1852034"/>
                <a:ext cx="2243516" cy="4270990"/>
              </a:xfrm>
              <a:prstGeom prst="rect">
                <a:avLst/>
              </a:prstGeom>
            </p:spPr>
          </p:pic>
        </p:grpSp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2869" y="1270653"/>
              <a:ext cx="2600822" cy="518910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493137" y="2920415"/>
              <a:ext cx="2220286" cy="3010253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602003" y="333633"/>
              <a:ext cx="3844330" cy="741404"/>
              <a:chOff x="602003" y="333633"/>
              <a:chExt cx="3844330" cy="741404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="" xmlns:a16="http://schemas.microsoft.com/office/drawing/2014/main" id="{45C53A42-B3BE-4272-967C-A017CA6A71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3955" y="1075037"/>
                <a:ext cx="3732378" cy="0"/>
              </a:xfrm>
              <a:prstGeom prst="line">
                <a:avLst/>
              </a:prstGeom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0BCE724B-DDDB-4CDC-8D8E-8A596DF38DDA}"/>
                  </a:ext>
                </a:extLst>
              </p:cNvPr>
              <p:cNvSpPr txBox="1"/>
              <p:nvPr/>
            </p:nvSpPr>
            <p:spPr>
              <a:xfrm>
                <a:off x="602003" y="333633"/>
                <a:ext cx="1847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ID" sz="3600" b="1" dirty="0">
                  <a:solidFill>
                    <a:schemeClr val="accent6">
                      <a:lumMod val="50000"/>
                    </a:schemeClr>
                  </a:solidFill>
                  <a:ea typeface="Inter" panose="02000503000000020004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941143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586568"/>
            <a:ext cx="4743163" cy="9463452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3. Melengkapi Profil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7134D0A-1B72-40AD-BB5B-A8095F646F91}"/>
              </a:ext>
            </a:extLst>
          </p:cNvPr>
          <p:cNvSpPr txBox="1"/>
          <p:nvPr/>
        </p:nvSpPr>
        <p:spPr>
          <a:xfrm>
            <a:off x="1428792" y="2408866"/>
            <a:ext cx="3905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Setiap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membuat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akun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SIAPkerja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harus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melengkapi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profilnya</a:t>
            </a:r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mendapatkan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SIAPkerja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-ID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ID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BD9E7DF-D7D8-4147-842D-48A056DC10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3974" y="1142286"/>
            <a:ext cx="4196132" cy="5450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" name="Group 6"/>
          <p:cNvGrpSpPr/>
          <p:nvPr/>
        </p:nvGrpSpPr>
        <p:grpSpPr>
          <a:xfrm>
            <a:off x="602003" y="333633"/>
            <a:ext cx="3844330" cy="741404"/>
            <a:chOff x="602003" y="333633"/>
            <a:chExt cx="3844330" cy="741404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45C53A42-B3BE-4272-967C-A017CA6A71CD}"/>
                </a:ext>
              </a:extLst>
            </p:cNvPr>
            <p:cNvCxnSpPr>
              <a:cxnSpLocks/>
            </p:cNvCxnSpPr>
            <p:nvPr/>
          </p:nvCxnSpPr>
          <p:spPr>
            <a:xfrm>
              <a:off x="713955" y="1075037"/>
              <a:ext cx="3732378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0BCE724B-DDDB-4CDC-8D8E-8A596DF38DDA}"/>
                </a:ext>
              </a:extLst>
            </p:cNvPr>
            <p:cNvSpPr txBox="1"/>
            <p:nvPr/>
          </p:nvSpPr>
          <p:spPr>
            <a:xfrm>
              <a:off x="602003" y="333633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D" sz="3600" b="1" dirty="0">
                <a:solidFill>
                  <a:schemeClr val="accent6">
                    <a:lumMod val="50000"/>
                  </a:schemeClr>
                </a:solidFill>
                <a:ea typeface="Inter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087566"/>
      </p:ext>
    </p:extLst>
  </p:cSld>
  <p:clrMapOvr>
    <a:masterClrMapping/>
  </p:clrMapOvr>
  <p:transition spd="med"/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3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9"/>
            <a:ext cx="4547463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1 -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Foto</a:t>
            </a:r>
            <a:r>
              <a:rPr b="1" dirty="0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Profil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500"/>
            <a:ext cx="4469845" cy="189128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foto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profil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Pengguna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melengkapi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foto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profil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cara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upload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foto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mengambil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foto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secara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langsung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58"/>
            <a:ext cx="4743163" cy="94634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BE5D275-349A-4E20-9AB3-A04C066A28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7" r="89"/>
          <a:stretch/>
        </p:blipFill>
        <p:spPr>
          <a:xfrm>
            <a:off x="6475013" y="903663"/>
            <a:ext cx="4068000" cy="60826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092FCAF-78F3-403A-86AB-44CF0581569A}"/>
              </a:ext>
            </a:extLst>
          </p:cNvPr>
          <p:cNvSpPr/>
          <p:nvPr/>
        </p:nvSpPr>
        <p:spPr>
          <a:xfrm>
            <a:off x="1343496" y="460985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2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36488"/>
      </p:ext>
    </p:extLst>
  </p:cSld>
  <p:clrMapOvr>
    <a:masterClrMapping/>
  </p:clrMapOvr>
  <p:transition spd="med"/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3930884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2 - </a:t>
            </a:r>
            <a:r>
              <a:rPr b="1" dirty="0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Biodata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469845" cy="96795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biodata,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alamat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dan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lokasi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domisili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keterangan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56"/>
            <a:ext cx="4743163" cy="9463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2539022-4C52-4C25-A493-89E6F77BE28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" r="51"/>
          <a:stretch/>
        </p:blipFill>
        <p:spPr>
          <a:xfrm>
            <a:off x="6486119" y="1119316"/>
            <a:ext cx="4045788" cy="469950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382305" y="465273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60558"/>
      </p:ext>
    </p:extLst>
  </p:cSld>
  <p:clrMapOvr>
    <a:masterClrMapping/>
  </p:clrMapOvr>
  <p:transition spd="med"/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4590231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3 - </a:t>
            </a:r>
            <a:r>
              <a:rPr b="1" dirty="0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Pendidikan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469845" cy="96795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pendidikan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terakhir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yang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sudah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pernah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ditempuh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382305" y="460984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382" y="284678"/>
            <a:ext cx="4764466" cy="94634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8EC5E55-4740-4C8C-9EEB-ED70F26BFC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" r="201"/>
          <a:stretch/>
        </p:blipFill>
        <p:spPr>
          <a:xfrm>
            <a:off x="6452556" y="1240112"/>
            <a:ext cx="4106174" cy="50119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10248"/>
      </p:ext>
    </p:extLst>
  </p:cSld>
  <p:clrMapOvr>
    <a:masterClrMapping/>
  </p:clrMapOvr>
  <p:transition spd="med"/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4894160" cy="120032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4 –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Pengalaman</a:t>
            </a:r>
            <a:r>
              <a:rPr b="1" dirty="0" lang="id-ID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/>
            </a:r>
            <a:br>
              <a:rPr b="1" dirty="0" lang="id-ID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</a:br>
            <a:r>
              <a:rPr b="1" dirty="0" lang="id-ID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                      </a:t>
            </a:r>
            <a:r>
              <a:rPr b="1" dirty="0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Kerja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793278" cy="142962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endParaRPr dirty="0" lang="id-ID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pengalaman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kerja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yang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digunakan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sebagai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online portfolio.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544022" y="434215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80"/>
            <a:ext cx="4743163" cy="9463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95B3315-5DCC-4AAA-A4B7-855BE79E88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" r="134"/>
          <a:stretch/>
        </p:blipFill>
        <p:spPr>
          <a:xfrm>
            <a:off x="6468865" y="1214234"/>
            <a:ext cx="4080295" cy="52075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2455964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197675"/>
      </p:ext>
    </p:extLst>
  </p:cSld>
  <p:clrMapOvr>
    <a:masterClrMapping/>
  </p:clrMapOvr>
  <p:transition spd="med"/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4261359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5 -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Pelatihan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793278" cy="96795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pelatihan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sebagai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tambah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portfolio.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200444" y="570088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72"/>
            <a:ext cx="4743163" cy="94634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BFC455-D4FD-46E6-B0B3-63EA9D535F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6" r="4"/>
          <a:stretch/>
        </p:blipFill>
        <p:spPr>
          <a:xfrm>
            <a:off x="6477491" y="1145220"/>
            <a:ext cx="4063043" cy="54126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71829"/>
      </p:ext>
    </p:extLst>
  </p:cSld>
  <p:clrMapOvr>
    <a:masterClrMapping/>
  </p:clrMapOvr>
  <p:transition spd="med"/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4344394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6 -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Sertifikasi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793278" cy="96795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sertifikasi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sebagai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tambah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portfolio.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241962" y="556057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78"/>
            <a:ext cx="4743163" cy="94634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FB5E294-721B-432A-98AF-A800AB8A12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" r="7"/>
          <a:stretch/>
        </p:blipFill>
        <p:spPr>
          <a:xfrm>
            <a:off x="6486118" y="1248740"/>
            <a:ext cx="4080294" cy="5238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66810"/>
      </p:ext>
    </p:extLst>
  </p:cSld>
  <p:clrMapOvr>
    <a:masterClrMapping/>
  </p:clrMapOvr>
  <p:transition spd="med"/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70"/>
            <a:ext cx="4743163" cy="94634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4658904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7 -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Pencapaian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793278" cy="96795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pencapaian</a:t>
            </a:r>
            <a:r>
              <a:rPr b="1"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sebagai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tambah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portfolio.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399217" y="465273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11FA833-AE3C-42B9-AC36-D9D8759871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7" r="102"/>
          <a:stretch/>
        </p:blipFill>
        <p:spPr>
          <a:xfrm>
            <a:off x="6486117" y="1248734"/>
            <a:ext cx="4080296" cy="52605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93228"/>
      </p:ext>
    </p:extLst>
  </p:cSld>
  <p:clrMapOvr>
    <a:masterClrMapping/>
  </p:clrMapOvr>
  <p:transition spd="med"/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3829062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8 - </a:t>
            </a:r>
            <a:r>
              <a:rPr b="1" dirty="0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Bahasa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793278" cy="96795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kemampuan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berbahasa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984296" y="512810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7916D-794C-4484-AA18-7D66FF6D5977}"/>
              </a:ext>
            </a:extLst>
          </p:cNvPr>
          <p:cNvPicPr>
            <a:picLocks noChangeAspect="1"/>
          </p:cNvPicPr>
          <p:nvPr/>
        </p:nvPicPr>
        <p:blipFill>
          <a:blip cstate="email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84" y="284680"/>
            <a:ext cx="4743163" cy="94634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92A372E-F49B-4E4E-8D46-CAE24055DD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" r="97"/>
          <a:stretch/>
        </p:blipFill>
        <p:spPr>
          <a:xfrm>
            <a:off x="6460239" y="1188358"/>
            <a:ext cx="4097547" cy="51413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4875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159669" y="16206"/>
            <a:ext cx="9872662" cy="6416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500" b="1"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/>
                <a:uLnTx/>
                <a:uFillTx/>
                <a:latin typeface="Titillium Web" pitchFamily="2" charset="77"/>
                <a:ea typeface="Inter" panose="02000503000000020004" pitchFamily="2" charset="0"/>
                <a:cs typeface="+mj-cs"/>
              </a:rPr>
              <a:t>Logo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tillium Web" pitchFamily="2" charset="77"/>
                <a:ea typeface="Inter" panose="02000503000000020004" pitchFamily="2" charset="0"/>
                <a:cs typeface="+mj-cs"/>
              </a:rPr>
              <a:t>SIAPkerja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tillium Web" pitchFamily="2" charset="77"/>
              <a:ea typeface="Inter" panose="02000503000000020004" pitchFamily="2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9754" y="4299358"/>
            <a:ext cx="104664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SIAPkerja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Informasi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Aplikasi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Pelayanan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Ketenagakerjaan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/>
              <a:t>ekosistem</a:t>
            </a:r>
            <a:r>
              <a:rPr lang="en-US" sz="2400" dirty="0"/>
              <a:t> digital yang </a:t>
            </a:r>
            <a:r>
              <a:rPr lang="en-US" sz="2400" dirty="0" err="1"/>
              <a:t>menjadi</a:t>
            </a:r>
            <a:r>
              <a:rPr lang="en-US" sz="2400" dirty="0"/>
              <a:t> platform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ketenagakerjaan</a:t>
            </a:r>
            <a:r>
              <a:rPr lang="en-US" sz="2400" dirty="0"/>
              <a:t>,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kemudahan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yang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.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816" y="1107721"/>
            <a:ext cx="5469033" cy="18981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8472" y="3005907"/>
            <a:ext cx="2540388" cy="84360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5353" y="3033956"/>
            <a:ext cx="2559896" cy="84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35319"/>
      </p:ext>
    </p:extLst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CE724B-DDDB-4CDC-8D8E-8A596DF38DDA}"/>
              </a:ext>
            </a:extLst>
          </p:cNvPr>
          <p:cNvSpPr txBox="1"/>
          <p:nvPr/>
        </p:nvSpPr>
        <p:spPr>
          <a:xfrm>
            <a:off x="602003" y="1050328"/>
            <a:ext cx="4112472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z="3600">
                <a:solidFill>
                  <a:schemeClr val="tx1">
                    <a:lumMod val="75000"/>
                    <a:lumOff val="25000"/>
                  </a:schemeClr>
                </a:solidFill>
                <a:ea charset="0" panose="02000503000000020004" pitchFamily="2" typeface="Inter"/>
              </a:rPr>
              <a:t>Langkah 9 - </a:t>
            </a:r>
            <a:r>
              <a:rPr b="1" dirty="0" err="1" lang="en-US" sz="3600">
                <a:solidFill>
                  <a:schemeClr val="accent6">
                    <a:lumMod val="50000"/>
                  </a:schemeClr>
                </a:solidFill>
                <a:ea charset="0" panose="02000503000000020004" pitchFamily="2" typeface="Inter"/>
              </a:rPr>
              <a:t>Keahlian</a:t>
            </a:r>
            <a:endParaRPr b="1" dirty="0" lang="en-ID" sz="3600">
              <a:solidFill>
                <a:schemeClr val="accent6">
                  <a:lumMod val="50000"/>
                </a:schemeClr>
              </a:solidFill>
              <a:ea charset="0" panose="02000503000000020004" pitchFamily="2" typeface="Inter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1519244" y="1791732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134D0A-1B72-40AD-BB5B-A8095F646F91}"/>
              </a:ext>
            </a:extLst>
          </p:cNvPr>
          <p:cNvSpPr txBox="1"/>
          <p:nvPr/>
        </p:nvSpPr>
        <p:spPr>
          <a:xfrm>
            <a:off x="679621" y="2372499"/>
            <a:ext cx="4793278" cy="142962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Lengkapi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b="1"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keahlian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sehingga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bisa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mendapatkan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rekomendasi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beberapa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lowongan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pekerjaan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dirty="0" err="1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dirty="0"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dirty="0" lang="en-ID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139FD8-A271-4108-9745-DF08C729232D}"/>
              </a:ext>
            </a:extLst>
          </p:cNvPr>
          <p:cNvSpPr/>
          <p:nvPr/>
        </p:nvSpPr>
        <p:spPr>
          <a:xfrm>
            <a:off x="1126001" y="556057"/>
            <a:ext cx="3064476" cy="494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err="1" lang="en-US" sz="2000"/>
              <a:t>Melengkapi</a:t>
            </a:r>
            <a:r>
              <a:rPr dirty="0" lang="en-US" sz="2000"/>
              <a:t> </a:t>
            </a:r>
            <a:r>
              <a:rPr dirty="0" err="1" lang="en-US" sz="2000"/>
              <a:t>Profil</a:t>
            </a:r>
            <a:endParaRPr dirty="0" lang="en-ID" sz="2000"/>
          </a:p>
        </p:txBody>
      </p:sp>
      <p:grpSp>
        <p:nvGrpSpPr>
          <p:cNvPr id="11" name="Group 10"/>
          <p:cNvGrpSpPr/>
          <p:nvPr/>
        </p:nvGrpSpPr>
        <p:grpSpPr>
          <a:xfrm>
            <a:off x="6154684" y="293300"/>
            <a:ext cx="4743163" cy="9463452"/>
            <a:chOff x="6154684" y="293300"/>
            <a:chExt cx="4743163" cy="946345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cstate="email"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684" y="293300"/>
              <a:ext cx="4743163" cy="946345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4E8307FE-6D91-462F-BE43-9BE3751573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04" r="191"/>
            <a:stretch/>
          </p:blipFill>
          <p:spPr>
            <a:xfrm>
              <a:off x="6477491" y="1136588"/>
              <a:ext cx="4097548" cy="4953657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6042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Scan QR Code SIAPkerja-ID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7134D0A-1B72-40AD-BB5B-A8095F646F91}"/>
              </a:ext>
            </a:extLst>
          </p:cNvPr>
          <p:cNvSpPr txBox="1"/>
          <p:nvPr/>
        </p:nvSpPr>
        <p:spPr>
          <a:xfrm>
            <a:off x="347994" y="1178350"/>
            <a:ext cx="28997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Jika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QR Code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pada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artu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igital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Ketenagakerjaan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SIAPkerja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-ID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scan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tampil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profil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pengguna secara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lengkap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ID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8383CC8-7742-46B9-8DB9-EE2FC39D14C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870" y="833497"/>
            <a:ext cx="4672907" cy="56923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368898" y="833497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41837" y="1117949"/>
            <a:ext cx="2609574" cy="5206563"/>
            <a:chOff x="3405189" y="925630"/>
            <a:chExt cx="2835940" cy="5658203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5189" y="925630"/>
              <a:ext cx="2835940" cy="565820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97214" y="1786801"/>
              <a:ext cx="2432649" cy="4112071"/>
            </a:xfrm>
            <a:prstGeom prst="rect">
              <a:avLst/>
            </a:prstGeom>
          </p:spPr>
        </p:pic>
      </p:grpSp>
      <p:sp>
        <p:nvSpPr>
          <p:cNvPr id="6" name="Arc 5">
            <a:extLst>
              <a:ext uri="{FF2B5EF4-FFF2-40B4-BE49-F238E27FC236}">
                <a16:creationId xmlns="" xmlns:a16="http://schemas.microsoft.com/office/drawing/2014/main" id="{0C20C5C2-F1D6-4ACC-ABAA-6B1A028840CF}"/>
              </a:ext>
            </a:extLst>
          </p:cNvPr>
          <p:cNvSpPr/>
          <p:nvPr/>
        </p:nvSpPr>
        <p:spPr>
          <a:xfrm rot="19934462">
            <a:off x="3856444" y="4084939"/>
            <a:ext cx="5023624" cy="1653567"/>
          </a:xfrm>
          <a:prstGeom prst="arc">
            <a:avLst>
              <a:gd name="adj1" fmla="val 13979989"/>
              <a:gd name="adj2" fmla="val 20245838"/>
            </a:avLst>
          </a:prstGeom>
          <a:ln w="76200">
            <a:solidFill>
              <a:srgbClr val="C0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707801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223" y="6073791"/>
            <a:ext cx="1511027" cy="4003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07816" y="2242716"/>
            <a:ext cx="70038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8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TERIMA KASIH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0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FB8F24D-1987-E445-8009-4F1F84FE241D}"/>
              </a:ext>
            </a:extLst>
          </p:cNvPr>
          <p:cNvSpPr txBox="1"/>
          <p:nvPr/>
        </p:nvSpPr>
        <p:spPr>
          <a:xfrm>
            <a:off x="1159669" y="16206"/>
            <a:ext cx="9872662" cy="6416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500" b="1"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j-cs"/>
              </a:rPr>
              <a:t>Hak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j-cs"/>
              </a:rPr>
              <a:t>Cipta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j-cs"/>
              </a:rPr>
              <a:t>SIAPkerja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07934" y="5130813"/>
            <a:ext cx="39409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Merk </a:t>
            </a:r>
            <a:r>
              <a:rPr kumimoji="0" lang="id-ID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SIAPkerja </a:t>
            </a:r>
            <a:r>
              <a:rPr kumimoji="0" lang="id-ID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tercatat pada Kemenkumham berdasarkan Surat Pencatatan Ciptaan No. 000320499 pada </a:t>
            </a:r>
            <a:r>
              <a:rPr kumimoji="0" lang="id-ID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tanggal 22 Januari 2022.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337" y="1206907"/>
            <a:ext cx="2894046" cy="3548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14" y="1212950"/>
            <a:ext cx="5322497" cy="35427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8514" y="5130813"/>
            <a:ext cx="5322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SIAPkerja </a:t>
            </a:r>
            <a:r>
              <a:rPr kumimoji="0" lang="id-ID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diresmikan oleh Menteri Ketenagakerjaan berbarengan dengan Peresmian Anjungan SIAPkerja di Kawasan MM2100 Cibitung, Bekasi pada tanggal         </a:t>
            </a:r>
            <a:r>
              <a:rPr kumimoji="0" lang="id-ID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12 Januari 2022.</a:t>
            </a:r>
            <a:r>
              <a:rPr kumimoji="0" lang="id-ID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53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: Rounded Corners 96">
            <a:extLst>
              <a:ext uri="{FF2B5EF4-FFF2-40B4-BE49-F238E27FC236}">
                <a16:creationId xmlns="" xmlns:a16="http://schemas.microsoft.com/office/drawing/2014/main" id="{798F64D5-CEF0-4459-BF31-23362360030F}"/>
              </a:ext>
            </a:extLst>
          </p:cNvPr>
          <p:cNvSpPr/>
          <p:nvPr/>
        </p:nvSpPr>
        <p:spPr>
          <a:xfrm>
            <a:off x="421107" y="1362141"/>
            <a:ext cx="11309684" cy="5314704"/>
          </a:xfrm>
          <a:prstGeom prst="roundRect">
            <a:avLst>
              <a:gd name="adj" fmla="val 4685"/>
            </a:avLst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8B4D988-3AD4-4146-A6BE-CAD80A2769A5}"/>
              </a:ext>
            </a:extLst>
          </p:cNvPr>
          <p:cNvSpPr/>
          <p:nvPr/>
        </p:nvSpPr>
        <p:spPr>
          <a:xfrm>
            <a:off x="950068" y="4410555"/>
            <a:ext cx="2039501" cy="240919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AKREDITASI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CF7380-BA21-4FF2-87FD-37DE80F59DB8}"/>
              </a:ext>
            </a:extLst>
          </p:cNvPr>
          <p:cNvSpPr/>
          <p:nvPr/>
        </p:nvSpPr>
        <p:spPr>
          <a:xfrm>
            <a:off x="950068" y="3801145"/>
            <a:ext cx="2039501" cy="240920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SKKNI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FB9F3D8-9432-4117-A583-CBF474644725}"/>
              </a:ext>
            </a:extLst>
          </p:cNvPr>
          <p:cNvSpPr/>
          <p:nvPr/>
        </p:nvSpPr>
        <p:spPr>
          <a:xfrm>
            <a:off x="950068" y="3493202"/>
            <a:ext cx="2039501" cy="246573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KELEMBAGAAN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B3B7DEF-D73B-4131-A020-E9010E3959EB}"/>
              </a:ext>
            </a:extLst>
          </p:cNvPr>
          <p:cNvSpPr/>
          <p:nvPr/>
        </p:nvSpPr>
        <p:spPr>
          <a:xfrm>
            <a:off x="949516" y="5924874"/>
            <a:ext cx="2039501" cy="218425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id-ID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PRODUKTIVITAS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E99820E-FFA9-4AB6-9567-D82AF6AFBB63}"/>
              </a:ext>
            </a:extLst>
          </p:cNvPr>
          <p:cNvSpPr/>
          <p:nvPr/>
        </p:nvSpPr>
        <p:spPr>
          <a:xfrm>
            <a:off x="949516" y="5640327"/>
            <a:ext cx="2039501" cy="218424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id-ID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PEMAGANGAN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3E2E1A6-E24A-4FC8-963E-865562F861AA}"/>
              </a:ext>
            </a:extLst>
          </p:cNvPr>
          <p:cNvSpPr/>
          <p:nvPr/>
        </p:nvSpPr>
        <p:spPr>
          <a:xfrm>
            <a:off x="950068" y="4706735"/>
            <a:ext cx="2039501" cy="240919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SMILE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B7DDE113-7CCC-4221-98AA-CA56749A1BFC}"/>
              </a:ext>
            </a:extLst>
          </p:cNvPr>
          <p:cNvSpPr/>
          <p:nvPr/>
        </p:nvSpPr>
        <p:spPr>
          <a:xfrm>
            <a:off x="950068" y="5024698"/>
            <a:ext cx="2039501" cy="240917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SINTALA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AFD1405-0D3E-46A4-BD2D-421B0A37A361}"/>
              </a:ext>
            </a:extLst>
          </p:cNvPr>
          <p:cNvSpPr/>
          <p:nvPr/>
        </p:nvSpPr>
        <p:spPr>
          <a:xfrm>
            <a:off x="950068" y="5332512"/>
            <a:ext cx="2039501" cy="240917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E-T</a:t>
            </a:r>
            <a:r>
              <a:rPr kumimoji="0" lang="id-ID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RAINING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6" name="Rounded Rectangle 57">
            <a:extLst>
              <a:ext uri="{FF2B5EF4-FFF2-40B4-BE49-F238E27FC236}">
                <a16:creationId xmlns="" xmlns:a16="http://schemas.microsoft.com/office/drawing/2014/main" id="{EC5A89C2-C6BB-41BF-9C25-9D88066A7990}"/>
              </a:ext>
            </a:extLst>
          </p:cNvPr>
          <p:cNvSpPr/>
          <p:nvPr/>
        </p:nvSpPr>
        <p:spPr>
          <a:xfrm>
            <a:off x="682065" y="1976282"/>
            <a:ext cx="2584601" cy="4414884"/>
          </a:xfrm>
          <a:prstGeom prst="roundRect">
            <a:avLst>
              <a:gd name="adj" fmla="val 2388"/>
            </a:avLst>
          </a:prstGeom>
          <a:noFill/>
          <a:ln w="6350">
            <a:solidFill>
              <a:srgbClr val="1E4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94FCCC1F-EDE5-4A9E-B4E8-6E69B9837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47" y="2621306"/>
            <a:ext cx="2095075" cy="7740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723E0DF-569B-44CA-AA4A-C8B2034F19B8}"/>
              </a:ext>
            </a:extLst>
          </p:cNvPr>
          <p:cNvSpPr txBox="1"/>
          <p:nvPr/>
        </p:nvSpPr>
        <p:spPr>
          <a:xfrm>
            <a:off x="1017662" y="2139587"/>
            <a:ext cx="2300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Marketplace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elatihan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Kerja</a:t>
            </a:r>
            <a:endParaRPr kumimoji="0" lang="en-ID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287ED4F-9B34-4467-AD22-308932A7D52E}"/>
              </a:ext>
            </a:extLst>
          </p:cNvPr>
          <p:cNvSpPr/>
          <p:nvPr/>
        </p:nvSpPr>
        <p:spPr>
          <a:xfrm>
            <a:off x="950068" y="4103436"/>
            <a:ext cx="2039501" cy="240921"/>
          </a:xfrm>
          <a:prstGeom prst="rect">
            <a:avLst/>
          </a:prstGeom>
          <a:solidFill>
            <a:srgbClr val="1E4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PROGLAT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39D894FE-45F1-4E61-928C-6D8081853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673" y="4772655"/>
            <a:ext cx="1091235" cy="376288"/>
          </a:xfrm>
          <a:prstGeom prst="rect">
            <a:avLst/>
          </a:prstGeom>
        </p:spPr>
      </p:pic>
      <p:sp>
        <p:nvSpPr>
          <p:cNvPr id="31" name="Rounded Rectangle 57">
            <a:extLst>
              <a:ext uri="{FF2B5EF4-FFF2-40B4-BE49-F238E27FC236}">
                <a16:creationId xmlns="" xmlns:a16="http://schemas.microsoft.com/office/drawing/2014/main" id="{52545E5D-64AC-4419-92C6-A1EA0EF388F8}"/>
              </a:ext>
            </a:extLst>
          </p:cNvPr>
          <p:cNvSpPr/>
          <p:nvPr/>
        </p:nvSpPr>
        <p:spPr>
          <a:xfrm>
            <a:off x="3445405" y="1976282"/>
            <a:ext cx="2584601" cy="3419644"/>
          </a:xfrm>
          <a:prstGeom prst="roundRect">
            <a:avLst>
              <a:gd name="adj" fmla="val 2388"/>
            </a:avLst>
          </a:prstGeom>
          <a:noFill/>
          <a:ln w="6350">
            <a:solidFill>
              <a:srgbClr val="F03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5239A80A-9329-4559-9BAF-99B0EC243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563" y="2633890"/>
            <a:ext cx="2239685" cy="77190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53D9EAEF-8534-416A-B9C5-DE4AF301533E}"/>
              </a:ext>
            </a:extLst>
          </p:cNvPr>
          <p:cNvSpPr txBox="1"/>
          <p:nvPr/>
        </p:nvSpPr>
        <p:spPr>
          <a:xfrm>
            <a:off x="3765157" y="2105441"/>
            <a:ext cx="2248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Marketplace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ertifikasi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rofesi</a:t>
            </a:r>
            <a:endParaRPr kumimoji="0" lang="en-ID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BB40F3FB-0DD4-4138-B653-AC9D58DD3060}"/>
              </a:ext>
            </a:extLst>
          </p:cNvPr>
          <p:cNvSpPr/>
          <p:nvPr/>
        </p:nvSpPr>
        <p:spPr>
          <a:xfrm>
            <a:off x="3632491" y="3515235"/>
            <a:ext cx="2204347" cy="227653"/>
          </a:xfrm>
          <a:prstGeom prst="rect">
            <a:avLst/>
          </a:prstGeom>
          <a:solidFill>
            <a:srgbClr val="F0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ASESI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BBC6D0A-48C9-4036-9329-F43AE3ECF9D5}"/>
              </a:ext>
            </a:extLst>
          </p:cNvPr>
          <p:cNvSpPr/>
          <p:nvPr/>
        </p:nvSpPr>
        <p:spPr>
          <a:xfrm>
            <a:off x="3632491" y="3820210"/>
            <a:ext cx="2204347" cy="227653"/>
          </a:xfrm>
          <a:prstGeom prst="rect">
            <a:avLst/>
          </a:prstGeom>
          <a:solidFill>
            <a:srgbClr val="F0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ASESOR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CBADE3C-9EC7-48C3-9B79-C2CCE0D2FCD5}"/>
              </a:ext>
            </a:extLst>
          </p:cNvPr>
          <p:cNvSpPr/>
          <p:nvPr/>
        </p:nvSpPr>
        <p:spPr>
          <a:xfrm>
            <a:off x="3632491" y="4116706"/>
            <a:ext cx="2204347" cy="227653"/>
          </a:xfrm>
          <a:prstGeom prst="rect">
            <a:avLst/>
          </a:prstGeom>
          <a:solidFill>
            <a:srgbClr val="F0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LISENSI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F789C976-B171-42B1-BF1F-2710A7882F3D}"/>
              </a:ext>
            </a:extLst>
          </p:cNvPr>
          <p:cNvSpPr/>
          <p:nvPr/>
        </p:nvSpPr>
        <p:spPr>
          <a:xfrm>
            <a:off x="3632491" y="4417188"/>
            <a:ext cx="2206140" cy="227653"/>
          </a:xfrm>
          <a:prstGeom prst="rect">
            <a:avLst/>
          </a:prstGeom>
          <a:solidFill>
            <a:srgbClr val="F0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LSP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9" name="Rounded Rectangle 57">
            <a:extLst>
              <a:ext uri="{FF2B5EF4-FFF2-40B4-BE49-F238E27FC236}">
                <a16:creationId xmlns="" xmlns:a16="http://schemas.microsoft.com/office/drawing/2014/main" id="{2CF35FBC-0E9B-4D6E-A1DD-3A8F884D90FF}"/>
              </a:ext>
            </a:extLst>
          </p:cNvPr>
          <p:cNvSpPr/>
          <p:nvPr/>
        </p:nvSpPr>
        <p:spPr>
          <a:xfrm>
            <a:off x="6203121" y="1980119"/>
            <a:ext cx="2667537" cy="3415807"/>
          </a:xfrm>
          <a:prstGeom prst="roundRect">
            <a:avLst>
              <a:gd name="adj" fmla="val 2388"/>
            </a:avLst>
          </a:prstGeom>
          <a:noFill/>
          <a:ln w="6350">
            <a:solidFill>
              <a:srgbClr val="33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="" xmlns:a16="http://schemas.microsoft.com/office/drawing/2014/main" id="{D8AE2783-CE71-40E3-8CC7-AEEA64C8B7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9925" y="2649901"/>
            <a:ext cx="2237851" cy="75927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F2FD3B1B-6280-4F64-A6E7-D763F5E346BF}"/>
              </a:ext>
            </a:extLst>
          </p:cNvPr>
          <p:cNvSpPr txBox="1"/>
          <p:nvPr/>
        </p:nvSpPr>
        <p:spPr>
          <a:xfrm>
            <a:off x="6802766" y="2105441"/>
            <a:ext cx="2248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Informasi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asar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erja</a:t>
            </a:r>
            <a:endParaRPr kumimoji="0" lang="en-ID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957D7297-8154-4D81-B1F8-BCED8E31D04F}"/>
              </a:ext>
            </a:extLst>
          </p:cNvPr>
          <p:cNvSpPr/>
          <p:nvPr/>
        </p:nvSpPr>
        <p:spPr>
          <a:xfrm>
            <a:off x="6444057" y="3513472"/>
            <a:ext cx="2195337" cy="227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VIRTUAL JOB FAIR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F9442890-5CA4-4256-821D-EB65EC2FB35A}"/>
              </a:ext>
            </a:extLst>
          </p:cNvPr>
          <p:cNvSpPr/>
          <p:nvPr/>
        </p:nvSpPr>
        <p:spPr>
          <a:xfrm>
            <a:off x="6444057" y="3791655"/>
            <a:ext cx="2195337" cy="227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BURSA KERJA KHUSUS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B9CF6EBB-77DC-4E7E-8753-68AC90D7F7F7}"/>
              </a:ext>
            </a:extLst>
          </p:cNvPr>
          <p:cNvSpPr/>
          <p:nvPr/>
        </p:nvSpPr>
        <p:spPr>
          <a:xfrm>
            <a:off x="6442841" y="4067994"/>
            <a:ext cx="2195337" cy="227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ASESMEN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5C089C81-21E0-4470-8F60-98DA33C9D602}"/>
              </a:ext>
            </a:extLst>
          </p:cNvPr>
          <p:cNvSpPr/>
          <p:nvPr/>
        </p:nvSpPr>
        <p:spPr>
          <a:xfrm>
            <a:off x="6442842" y="4346647"/>
            <a:ext cx="2195337" cy="227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KONSELING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67BEEF30-4CD1-4B1B-A902-E221BC2E7E99}"/>
              </a:ext>
            </a:extLst>
          </p:cNvPr>
          <p:cNvSpPr/>
          <p:nvPr/>
        </p:nvSpPr>
        <p:spPr>
          <a:xfrm>
            <a:off x="6442841" y="4620530"/>
            <a:ext cx="2195337" cy="227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SISTEM IMW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E51D631F-D33B-44D6-A322-7B2082F5BBED}"/>
              </a:ext>
            </a:extLst>
          </p:cNvPr>
          <p:cNvSpPr/>
          <p:nvPr/>
        </p:nvSpPr>
        <p:spPr>
          <a:xfrm>
            <a:off x="6442841" y="4904882"/>
            <a:ext cx="2195337" cy="227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JOB OFFER SINGLE SUBMISION</a:t>
            </a:r>
            <a:endParaRPr kumimoji="0" lang="en-ID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63" name="Rounded Rectangle 57">
            <a:extLst>
              <a:ext uri="{FF2B5EF4-FFF2-40B4-BE49-F238E27FC236}">
                <a16:creationId xmlns="" xmlns:a16="http://schemas.microsoft.com/office/drawing/2014/main" id="{F3118EEC-AD65-43A7-A35D-EC3F80E36C2D}"/>
              </a:ext>
            </a:extLst>
          </p:cNvPr>
          <p:cNvSpPr/>
          <p:nvPr/>
        </p:nvSpPr>
        <p:spPr>
          <a:xfrm>
            <a:off x="9043623" y="1976284"/>
            <a:ext cx="2400115" cy="2584369"/>
          </a:xfrm>
          <a:prstGeom prst="roundRect">
            <a:avLst>
              <a:gd name="adj" fmla="val 2388"/>
            </a:avLst>
          </a:prstGeom>
          <a:noFill/>
          <a:ln w="6350">
            <a:solidFill>
              <a:srgbClr val="674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="" xmlns:a16="http://schemas.microsoft.com/office/drawing/2014/main" id="{B094E8CC-F2F0-416E-A4BA-87DEA108E9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5179" y="2659191"/>
            <a:ext cx="2000103" cy="75907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5DEC12FD-7D71-4F26-97D2-4C0EF7F8D63D}"/>
              </a:ext>
            </a:extLst>
          </p:cNvPr>
          <p:cNvSpPr txBox="1"/>
          <p:nvPr/>
        </p:nvSpPr>
        <p:spPr>
          <a:xfrm>
            <a:off x="9314484" y="2101708"/>
            <a:ext cx="2074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erluasan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esempatan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erja</a:t>
            </a:r>
            <a:endParaRPr kumimoji="0" lang="en-ID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72D4B49D-CF78-48EC-881C-CD9090339FB6}"/>
              </a:ext>
            </a:extLst>
          </p:cNvPr>
          <p:cNvSpPr/>
          <p:nvPr/>
        </p:nvSpPr>
        <p:spPr>
          <a:xfrm>
            <a:off x="9258827" y="3535427"/>
            <a:ext cx="1975732" cy="214799"/>
          </a:xfrm>
          <a:prstGeom prst="rect">
            <a:avLst/>
          </a:prstGeom>
          <a:solidFill>
            <a:srgbClr val="674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  <a:sym typeface="Arial"/>
              </a:rPr>
              <a:t>TKM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DDA0E3A9-D920-4EBE-8374-FC798669170F}"/>
              </a:ext>
            </a:extLst>
          </p:cNvPr>
          <p:cNvSpPr/>
          <p:nvPr/>
        </p:nvSpPr>
        <p:spPr>
          <a:xfrm>
            <a:off x="9258827" y="3824827"/>
            <a:ext cx="1975732" cy="214799"/>
          </a:xfrm>
          <a:prstGeom prst="rect">
            <a:avLst/>
          </a:prstGeom>
          <a:solidFill>
            <a:srgbClr val="674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  <a:sym typeface="Arial"/>
              </a:rPr>
              <a:t>TKS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F96443D3-08CA-4FAB-BE3D-2FB94E04E3F5}"/>
              </a:ext>
            </a:extLst>
          </p:cNvPr>
          <p:cNvSpPr/>
          <p:nvPr/>
        </p:nvSpPr>
        <p:spPr>
          <a:xfrm>
            <a:off x="9258827" y="4100579"/>
            <a:ext cx="1975732" cy="214799"/>
          </a:xfrm>
          <a:prstGeom prst="rect">
            <a:avLst/>
          </a:prstGeom>
          <a:solidFill>
            <a:srgbClr val="674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  <a:sym typeface="Arial"/>
              </a:rPr>
              <a:t>PADAT KARYA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Arial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="" xmlns:a16="http://schemas.microsoft.com/office/drawing/2014/main" id="{4D846E2B-34F3-40CA-ADA5-94CF8E789A27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05361" y="5653687"/>
            <a:ext cx="475447" cy="48311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E703F528-B2A4-49F1-8D3B-C0AF578550B3}"/>
              </a:ext>
            </a:extLst>
          </p:cNvPr>
          <p:cNvSpPr txBox="1"/>
          <p:nvPr/>
        </p:nvSpPr>
        <p:spPr>
          <a:xfrm>
            <a:off x="4081395" y="576923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WLKP</a:t>
            </a:r>
            <a:endParaRPr kumimoji="0" lang="en-ID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9C192650-458A-477C-8D94-58252CDDDA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0301" y="5653687"/>
            <a:ext cx="490783" cy="49078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FE8CF1F2-DABE-401A-A2E3-E9B8938AA08E}"/>
              </a:ext>
            </a:extLst>
          </p:cNvPr>
          <p:cNvSpPr txBox="1"/>
          <p:nvPr/>
        </p:nvSpPr>
        <p:spPr>
          <a:xfrm>
            <a:off x="6894126" y="5769637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PP / PKB</a:t>
            </a:r>
            <a:endParaRPr kumimoji="0" lang="en-ID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DE724722-0C7A-4BDA-A868-82506BDA11E6}"/>
              </a:ext>
            </a:extLst>
          </p:cNvPr>
          <p:cNvSpPr txBox="1"/>
          <p:nvPr/>
        </p:nvSpPr>
        <p:spPr>
          <a:xfrm>
            <a:off x="8308207" y="576905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TKA</a:t>
            </a:r>
            <a:endParaRPr kumimoji="0" lang="en-ID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0CDE0ECE-B5CC-4A72-91F1-AF84FB154DD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898" y="5662059"/>
            <a:ext cx="490783" cy="490783"/>
          </a:xfrm>
          <a:prstGeom prst="rect">
            <a:avLst/>
          </a:prstGeom>
        </p:spPr>
      </p:pic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9E046EED-3403-4196-B056-0CF3F83EB9A9}"/>
              </a:ext>
            </a:extLst>
          </p:cNvPr>
          <p:cNvCxnSpPr>
            <a:cxnSpLocks/>
          </p:cNvCxnSpPr>
          <p:nvPr/>
        </p:nvCxnSpPr>
        <p:spPr>
          <a:xfrm>
            <a:off x="9258827" y="4825935"/>
            <a:ext cx="0" cy="156074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39EA6B0B-ACB7-4013-ADC1-B0BBB273EC63}"/>
              </a:ext>
            </a:extLst>
          </p:cNvPr>
          <p:cNvCxnSpPr>
            <a:cxnSpLocks/>
          </p:cNvCxnSpPr>
          <p:nvPr/>
        </p:nvCxnSpPr>
        <p:spPr>
          <a:xfrm>
            <a:off x="3445403" y="6386677"/>
            <a:ext cx="581342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>
            <a:extLst>
              <a:ext uri="{FF2B5EF4-FFF2-40B4-BE49-F238E27FC236}">
                <a16:creationId xmlns="" xmlns:a16="http://schemas.microsoft.com/office/drawing/2014/main" id="{120359FE-8B9E-46DA-8E82-6B268793A340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82" y="5047595"/>
            <a:ext cx="1250272" cy="400087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="" xmlns:a16="http://schemas.microsoft.com/office/drawing/2014/main" id="{D1F9D3DD-DD8B-4931-B317-FD837A1A91A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98368" y="5538502"/>
            <a:ext cx="941747" cy="374559"/>
          </a:xfrm>
          <a:prstGeom prst="rect">
            <a:avLst/>
          </a:prstGeom>
        </p:spPr>
      </p:pic>
      <p:sp>
        <p:nvSpPr>
          <p:cNvPr id="94" name="Rectangle: Rounded Corners 93">
            <a:extLst>
              <a:ext uri="{FF2B5EF4-FFF2-40B4-BE49-F238E27FC236}">
                <a16:creationId xmlns="" xmlns:a16="http://schemas.microsoft.com/office/drawing/2014/main" id="{F58FD74B-E6BB-4893-BDA6-9C525A43CDD3}"/>
              </a:ext>
            </a:extLst>
          </p:cNvPr>
          <p:cNvSpPr/>
          <p:nvPr/>
        </p:nvSpPr>
        <p:spPr>
          <a:xfrm>
            <a:off x="3876579" y="1160082"/>
            <a:ext cx="2408844" cy="392183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SSO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(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Single Sign 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)</a:t>
            </a: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="" xmlns:a16="http://schemas.microsoft.com/office/drawing/2014/main" id="{B836CF21-7AFE-4C95-B043-37535CCAA7B6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129" y="1102474"/>
            <a:ext cx="729640" cy="4582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A0356D3-5ACB-4546-BFC8-7FF479CCFBC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773654" y="6029763"/>
            <a:ext cx="353003" cy="369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003CA7D-EF27-49FE-A0F0-4E76DDFE6CB0}"/>
              </a:ext>
            </a:extLst>
          </p:cNvPr>
          <p:cNvSpPr txBox="1"/>
          <p:nvPr/>
        </p:nvSpPr>
        <p:spPr>
          <a:xfrm>
            <a:off x="10104345" y="605683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9AF0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BSU</a:t>
            </a:r>
            <a:endParaRPr kumimoji="0" lang="en-ID" sz="1800" b="1" i="0" u="none" strike="noStrike" kern="1200" cap="none" spc="0" normalizeH="0" baseline="0" noProof="0" dirty="0">
              <a:ln>
                <a:noFill/>
              </a:ln>
              <a:solidFill>
                <a:srgbClr val="339AF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="" xmlns:a16="http://schemas.microsoft.com/office/drawing/2014/main" id="{9319C2F2-3439-439D-886F-1495BD9D4E9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01723" y="177101"/>
            <a:ext cx="2896864" cy="79095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3CEB7A05-AA4E-400A-B7AB-85424A8359D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077810" y="1087708"/>
            <a:ext cx="1445452" cy="4800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="" xmlns:a16="http://schemas.microsoft.com/office/drawing/2014/main" id="{284B3A88-37AD-493F-8545-82E115B4794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46863" y="1079428"/>
            <a:ext cx="1456552" cy="480000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87182D36-491B-48F6-9062-4B97009CE264}"/>
              </a:ext>
            </a:extLst>
          </p:cNvPr>
          <p:cNvSpPr txBox="1"/>
          <p:nvPr/>
        </p:nvSpPr>
        <p:spPr>
          <a:xfrm>
            <a:off x="5312494" y="5766193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TEMAN K3</a:t>
            </a:r>
            <a:endParaRPr kumimoji="0" lang="en-ID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AF5A0487-94C8-434B-9331-27C2FB200494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631" y="5678203"/>
            <a:ext cx="439588" cy="4395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9055C8B-C415-418B-8622-4F501D650509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86" y="1136315"/>
            <a:ext cx="439716" cy="4397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97C9FE84-0AD5-4E0E-93E3-90792AA3CCB4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11" y="1140105"/>
            <a:ext cx="439716" cy="4397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E57948FF-84FD-4F4A-88CC-0BAC32EA4E41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27" y="1140105"/>
            <a:ext cx="439716" cy="43971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494A0503-3F68-48A1-B38D-4353554C3C18}"/>
              </a:ext>
            </a:extLst>
          </p:cNvPr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544" y="1140104"/>
            <a:ext cx="439717" cy="43971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65856BD-3D11-422D-9A57-80CF065ADD9E}"/>
              </a:ext>
            </a:extLst>
          </p:cNvPr>
          <p:cNvSpPr txBox="1"/>
          <p:nvPr/>
        </p:nvSpPr>
        <p:spPr>
          <a:xfrm>
            <a:off x="787594" y="1521986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NIK</a:t>
            </a:r>
            <a:endParaRPr kumimoji="0" lang="en-ID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3F2A6604-9AE9-4D35-B449-C4E8946A87D5}"/>
              </a:ext>
            </a:extLst>
          </p:cNvPr>
          <p:cNvSpPr txBox="1"/>
          <p:nvPr/>
        </p:nvSpPr>
        <p:spPr>
          <a:xfrm>
            <a:off x="1408435" y="1523395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OTP</a:t>
            </a:r>
            <a:endParaRPr kumimoji="0" lang="en-ID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36BB70F4-0529-4689-A1AA-24EB21054C12}"/>
              </a:ext>
            </a:extLst>
          </p:cNvPr>
          <p:cNvSpPr txBox="1"/>
          <p:nvPr/>
        </p:nvSpPr>
        <p:spPr>
          <a:xfrm>
            <a:off x="1939450" y="1519929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Profiling</a:t>
            </a:r>
            <a:endParaRPr kumimoji="0" lang="en-ID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12064F7F-85CE-40F6-BF08-A2DDE57AE8EA}"/>
              </a:ext>
            </a:extLst>
          </p:cNvPr>
          <p:cNvSpPr txBox="1"/>
          <p:nvPr/>
        </p:nvSpPr>
        <p:spPr>
          <a:xfrm>
            <a:off x="2495792" y="1514356"/>
            <a:ext cx="87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SIAPkerja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ID</a:t>
            </a:r>
            <a:endParaRPr kumimoji="0" lang="en-ID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2FD3B1B-6280-4F64-A6E7-D763F5E346BF}"/>
              </a:ext>
            </a:extLst>
          </p:cNvPr>
          <p:cNvSpPr txBox="1"/>
          <p:nvPr/>
        </p:nvSpPr>
        <p:spPr>
          <a:xfrm>
            <a:off x="9431345" y="4707619"/>
            <a:ext cx="2248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Program Nasional </a:t>
            </a:r>
            <a:endParaRPr kumimoji="0" lang="en-ID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9517610" y="5228210"/>
            <a:ext cx="102482" cy="1024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5-Point Star 81"/>
          <p:cNvSpPr/>
          <p:nvPr/>
        </p:nvSpPr>
        <p:spPr>
          <a:xfrm>
            <a:off x="9517610" y="5663711"/>
            <a:ext cx="102482" cy="1024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5-Point Star 82"/>
          <p:cNvSpPr/>
          <p:nvPr/>
        </p:nvSpPr>
        <p:spPr>
          <a:xfrm>
            <a:off x="9517610" y="6190255"/>
            <a:ext cx="102482" cy="1024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07" y="77405"/>
            <a:ext cx="74979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Sistem Informasi &amp; Aplikasi Pelayanan</a:t>
            </a:r>
            <a:br>
              <a:rPr kumimoji="0" lang="id-ID" sz="24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id-ID" sz="24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Ketenagakerjaan</a:t>
            </a:r>
            <a:endParaRPr kumimoji="0" lang="en-US" sz="24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1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85578" y="290519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SIAPkerja-ID</a:t>
            </a:r>
            <a:br>
              <a:rPr lang="id-ID" sz="3600" b="1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</a:br>
            <a:r>
              <a:rPr lang="id-ID" sz="2400" b="1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Identitas Digital Angkatan Kerja</a:t>
            </a:r>
            <a:endParaRPr lang="en-US" sz="2400" b="1" dirty="0"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tillium Web" pitchFamily="2" charset="77"/>
              <a:cs typeface="Bahnschrift" panose="020B0502040204020203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7227" y="1253691"/>
            <a:ext cx="9012756" cy="5198817"/>
            <a:chOff x="1056523" y="687117"/>
            <a:chExt cx="10171113" cy="5866991"/>
          </a:xfrm>
        </p:grpSpPr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2BA3B9C1-2A3C-4324-BE7D-65233A4ED6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2305"/>
            <a:stretch/>
          </p:blipFill>
          <p:spPr>
            <a:xfrm>
              <a:off x="1056523" y="1257244"/>
              <a:ext cx="7335173" cy="451795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4CF1A65-70C2-4DC5-B593-AADBFDDEE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15464" y="6153784"/>
              <a:ext cx="1511027" cy="40032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1696" y="687117"/>
              <a:ext cx="2835940" cy="565820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636647" y="1593675"/>
              <a:ext cx="2328404" cy="39358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19987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Alur Registrasi SIAPkerja + SIAPkerja-ID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2651" y="1084187"/>
            <a:ext cx="11683643" cy="5334333"/>
            <a:chOff x="262651" y="1282587"/>
            <a:chExt cx="11683643" cy="5334333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74CF1A65-70C2-4DC5-B593-AADBFDDEE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91517" y="1282587"/>
              <a:ext cx="1511027" cy="40032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CB94E728-8754-4AAB-B184-8DED2764E3FF}"/>
                </a:ext>
              </a:extLst>
            </p:cNvPr>
            <p:cNvSpPr txBox="1"/>
            <p:nvPr/>
          </p:nvSpPr>
          <p:spPr>
            <a:xfrm>
              <a:off x="262651" y="4355632"/>
              <a:ext cx="1486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kses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kemnaker.go.id</a:t>
              </a:r>
              <a:endPara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708C084B-A515-4842-8CF2-16837FEB2456}"/>
                </a:ext>
              </a:extLst>
            </p:cNvPr>
            <p:cNvSpPr txBox="1"/>
            <p:nvPr/>
          </p:nvSpPr>
          <p:spPr>
            <a:xfrm>
              <a:off x="1929099" y="4359016"/>
              <a:ext cx="12301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Pendaftaran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Akun</a:t>
              </a:r>
              <a:endPara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5A834B4A-DE1B-4518-8797-FEA839F652D7}"/>
                </a:ext>
              </a:extLst>
            </p:cNvPr>
            <p:cNvSpPr txBox="1"/>
            <p:nvPr/>
          </p:nvSpPr>
          <p:spPr>
            <a:xfrm>
              <a:off x="3510824" y="4355632"/>
              <a:ext cx="1184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Melengkapi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Profil</a:t>
              </a:r>
              <a:endPara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: Rounded Corners 20">
              <a:extLst>
                <a:ext uri="{FF2B5EF4-FFF2-40B4-BE49-F238E27FC236}">
                  <a16:creationId xmlns="" xmlns:a16="http://schemas.microsoft.com/office/drawing/2014/main" id="{573A5E68-6BEE-4307-A2D9-B5C92E363457}"/>
                </a:ext>
              </a:extLst>
            </p:cNvPr>
            <p:cNvSpPr/>
            <p:nvPr/>
          </p:nvSpPr>
          <p:spPr>
            <a:xfrm>
              <a:off x="5560924" y="1437406"/>
              <a:ext cx="1847976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FOTO PROFIL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: Rounded Corners 21">
              <a:extLst>
                <a:ext uri="{FF2B5EF4-FFF2-40B4-BE49-F238E27FC236}">
                  <a16:creationId xmlns="" xmlns:a16="http://schemas.microsoft.com/office/drawing/2014/main" id="{8E77A884-9D8C-49AB-AA05-B8581DF44348}"/>
                </a:ext>
              </a:extLst>
            </p:cNvPr>
            <p:cNvSpPr/>
            <p:nvPr/>
          </p:nvSpPr>
          <p:spPr>
            <a:xfrm>
              <a:off x="5560923" y="1960508"/>
              <a:ext cx="1847976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: Rounded Corners 22">
              <a:extLst>
                <a:ext uri="{FF2B5EF4-FFF2-40B4-BE49-F238E27FC236}">
                  <a16:creationId xmlns="" xmlns:a16="http://schemas.microsoft.com/office/drawing/2014/main" id="{E5285CE5-8249-490E-9151-D86DF821AA0F}"/>
                </a:ext>
              </a:extLst>
            </p:cNvPr>
            <p:cNvSpPr/>
            <p:nvPr/>
          </p:nvSpPr>
          <p:spPr>
            <a:xfrm>
              <a:off x="5560923" y="2483610"/>
              <a:ext cx="1847976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PENDIDIKAN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: Rounded Corners 23">
              <a:extLst>
                <a:ext uri="{FF2B5EF4-FFF2-40B4-BE49-F238E27FC236}">
                  <a16:creationId xmlns="" xmlns:a16="http://schemas.microsoft.com/office/drawing/2014/main" id="{4E6881D1-3880-4192-962C-949178323A35}"/>
                </a:ext>
              </a:extLst>
            </p:cNvPr>
            <p:cNvSpPr/>
            <p:nvPr/>
          </p:nvSpPr>
          <p:spPr>
            <a:xfrm>
              <a:off x="5560923" y="3006712"/>
              <a:ext cx="1847976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PENGALAMAN KERJA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: Rounded Corners 24">
              <a:extLst>
                <a:ext uri="{FF2B5EF4-FFF2-40B4-BE49-F238E27FC236}">
                  <a16:creationId xmlns="" xmlns:a16="http://schemas.microsoft.com/office/drawing/2014/main" id="{FB47D5C1-0B81-4EDE-AF14-8347365668AC}"/>
                </a:ext>
              </a:extLst>
            </p:cNvPr>
            <p:cNvSpPr/>
            <p:nvPr/>
          </p:nvSpPr>
          <p:spPr>
            <a:xfrm>
              <a:off x="5560923" y="3529814"/>
              <a:ext cx="1847976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PELATIHAN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: Rounded Corners 25">
              <a:extLst>
                <a:ext uri="{FF2B5EF4-FFF2-40B4-BE49-F238E27FC236}">
                  <a16:creationId xmlns="" xmlns:a16="http://schemas.microsoft.com/office/drawing/2014/main" id="{77C6803D-B6F5-4C24-9505-1B2D33E68153}"/>
                </a:ext>
              </a:extLst>
            </p:cNvPr>
            <p:cNvSpPr/>
            <p:nvPr/>
          </p:nvSpPr>
          <p:spPr>
            <a:xfrm>
              <a:off x="5560923" y="4052916"/>
              <a:ext cx="1840827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SERTIFIKASI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: Rounded Corners 26">
              <a:extLst>
                <a:ext uri="{FF2B5EF4-FFF2-40B4-BE49-F238E27FC236}">
                  <a16:creationId xmlns="" xmlns:a16="http://schemas.microsoft.com/office/drawing/2014/main" id="{4B0CA579-7BE0-4BC8-81DC-50E44972BF01}"/>
                </a:ext>
              </a:extLst>
            </p:cNvPr>
            <p:cNvSpPr/>
            <p:nvPr/>
          </p:nvSpPr>
          <p:spPr>
            <a:xfrm>
              <a:off x="5560923" y="4576018"/>
              <a:ext cx="1840829" cy="370702"/>
            </a:xfrm>
            <a:prstGeom prst="round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PENCAPAIAN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: Rounded Corners 27">
              <a:extLst>
                <a:ext uri="{FF2B5EF4-FFF2-40B4-BE49-F238E27FC236}">
                  <a16:creationId xmlns="" xmlns:a16="http://schemas.microsoft.com/office/drawing/2014/main" id="{767A8098-D620-4F03-B946-66E565969BAD}"/>
                </a:ext>
              </a:extLst>
            </p:cNvPr>
            <p:cNvSpPr/>
            <p:nvPr/>
          </p:nvSpPr>
          <p:spPr>
            <a:xfrm>
              <a:off x="5560923" y="5099120"/>
              <a:ext cx="1840827" cy="370702"/>
            </a:xfrm>
            <a:prstGeom prst="round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BAHASA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: Rounded Corners 28">
              <a:extLst>
                <a:ext uri="{FF2B5EF4-FFF2-40B4-BE49-F238E27FC236}">
                  <a16:creationId xmlns="" xmlns:a16="http://schemas.microsoft.com/office/drawing/2014/main" id="{1DA680A4-317A-4033-8E1C-5409D5679663}"/>
                </a:ext>
              </a:extLst>
            </p:cNvPr>
            <p:cNvSpPr/>
            <p:nvPr/>
          </p:nvSpPr>
          <p:spPr>
            <a:xfrm>
              <a:off x="5560922" y="5622222"/>
              <a:ext cx="1840827" cy="370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KEAHLIAN</a:t>
              </a:r>
              <a:endParaRPr kumimoji="0" lang="en-ID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284B643E-A28F-4154-80DA-D981F81768E3}"/>
                </a:ext>
              </a:extLst>
            </p:cNvPr>
            <p:cNvCxnSpPr/>
            <p:nvPr/>
          </p:nvCxnSpPr>
          <p:spPr>
            <a:xfrm>
              <a:off x="5115779" y="1647471"/>
              <a:ext cx="0" cy="418481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="" xmlns:a16="http://schemas.microsoft.com/office/drawing/2014/main" id="{F5E14E23-C82E-46D8-AA4A-86CD944845DB}"/>
                </a:ext>
              </a:extLst>
            </p:cNvPr>
            <p:cNvCxnSpPr/>
            <p:nvPr/>
          </p:nvCxnSpPr>
          <p:spPr>
            <a:xfrm>
              <a:off x="5115779" y="1647471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="" xmlns:a16="http://schemas.microsoft.com/office/drawing/2014/main" id="{C9A4976F-89B8-4E57-871E-CC9692E2A179}"/>
                </a:ext>
              </a:extLst>
            </p:cNvPr>
            <p:cNvCxnSpPr/>
            <p:nvPr/>
          </p:nvCxnSpPr>
          <p:spPr>
            <a:xfrm>
              <a:off x="5115779" y="2158216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CC0D400E-EEB2-4EB6-929E-69B1933BF3CC}"/>
                </a:ext>
              </a:extLst>
            </p:cNvPr>
            <p:cNvCxnSpPr/>
            <p:nvPr/>
          </p:nvCxnSpPr>
          <p:spPr>
            <a:xfrm>
              <a:off x="5115779" y="2664844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="" xmlns:a16="http://schemas.microsoft.com/office/drawing/2014/main" id="{DC842271-9DE5-4E37-AE73-92279E1BFD7E}"/>
                </a:ext>
              </a:extLst>
            </p:cNvPr>
            <p:cNvCxnSpPr/>
            <p:nvPr/>
          </p:nvCxnSpPr>
          <p:spPr>
            <a:xfrm>
              <a:off x="5115779" y="3203629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FC99B6A1-7AB4-4418-B8AA-70077196A8F0}"/>
                </a:ext>
              </a:extLst>
            </p:cNvPr>
            <p:cNvCxnSpPr/>
            <p:nvPr/>
          </p:nvCxnSpPr>
          <p:spPr>
            <a:xfrm>
              <a:off x="5115779" y="3727526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="" xmlns:a16="http://schemas.microsoft.com/office/drawing/2014/main" id="{5EC86076-A91E-4A9D-A4E3-159854DCB36C}"/>
                </a:ext>
              </a:extLst>
            </p:cNvPr>
            <p:cNvCxnSpPr/>
            <p:nvPr/>
          </p:nvCxnSpPr>
          <p:spPr>
            <a:xfrm>
              <a:off x="5115779" y="4246509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F5BDF23D-14C8-4FE8-8247-B5C8D95C6F25}"/>
                </a:ext>
              </a:extLst>
            </p:cNvPr>
            <p:cNvCxnSpPr/>
            <p:nvPr/>
          </p:nvCxnSpPr>
          <p:spPr>
            <a:xfrm>
              <a:off x="5115779" y="4753136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3E180C15-CAD4-4AFA-A6BE-83DEBB6824D8}"/>
                </a:ext>
              </a:extLst>
            </p:cNvPr>
            <p:cNvCxnSpPr/>
            <p:nvPr/>
          </p:nvCxnSpPr>
          <p:spPr>
            <a:xfrm>
              <a:off x="5115779" y="5284476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="" xmlns:a16="http://schemas.microsoft.com/office/drawing/2014/main" id="{10E43473-8B7B-4F13-9286-BACF67EFDB34}"/>
                </a:ext>
              </a:extLst>
            </p:cNvPr>
            <p:cNvCxnSpPr/>
            <p:nvPr/>
          </p:nvCxnSpPr>
          <p:spPr>
            <a:xfrm>
              <a:off x="5115779" y="5819930"/>
              <a:ext cx="333859" cy="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row: Right 45">
              <a:extLst>
                <a:ext uri="{FF2B5EF4-FFF2-40B4-BE49-F238E27FC236}">
                  <a16:creationId xmlns="" xmlns:a16="http://schemas.microsoft.com/office/drawing/2014/main" id="{428292FE-03DA-46FB-939E-98FAC26CD207}"/>
                </a:ext>
              </a:extLst>
            </p:cNvPr>
            <p:cNvSpPr/>
            <p:nvPr/>
          </p:nvSpPr>
          <p:spPr>
            <a:xfrm>
              <a:off x="1570114" y="3022006"/>
              <a:ext cx="408814" cy="37070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Arrow: Right 46">
              <a:extLst>
                <a:ext uri="{FF2B5EF4-FFF2-40B4-BE49-F238E27FC236}">
                  <a16:creationId xmlns="" xmlns:a16="http://schemas.microsoft.com/office/drawing/2014/main" id="{71982D42-3A09-4BAE-837C-2EFFA5CD4DBA}"/>
                </a:ext>
              </a:extLst>
            </p:cNvPr>
            <p:cNvSpPr/>
            <p:nvPr/>
          </p:nvSpPr>
          <p:spPr>
            <a:xfrm>
              <a:off x="3112763" y="3010362"/>
              <a:ext cx="408814" cy="37070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49200" y="2102707"/>
              <a:ext cx="1113271" cy="2221174"/>
              <a:chOff x="7108278" y="2006508"/>
              <a:chExt cx="2261389" cy="4511871"/>
            </a:xfrm>
          </p:grpSpPr>
          <p:pic>
            <p:nvPicPr>
              <p:cNvPr id="57" name="Picture 56">
                <a:extLst>
                  <a:ext uri="{FF2B5EF4-FFF2-40B4-BE49-F238E27FC236}">
                    <a16:creationId xmlns="" xmlns:a16="http://schemas.microsoft.com/office/drawing/2014/main" id="{9607916D-794C-4484-AA18-7D66FF6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08278" y="2006508"/>
                <a:ext cx="2261389" cy="4511871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60401" y="2477811"/>
                <a:ext cx="1957258" cy="3597302"/>
              </a:xfrm>
              <a:prstGeom prst="rect">
                <a:avLst/>
              </a:prstGeom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1996529" y="2110856"/>
              <a:ext cx="1112021" cy="2218678"/>
              <a:chOff x="4909687" y="1274682"/>
              <a:chExt cx="2600822" cy="5189101"/>
            </a:xfrm>
          </p:grpSpPr>
          <p:pic>
            <p:nvPicPr>
              <p:cNvPr id="55" name="Picture 54">
                <a:extLst>
                  <a:ext uri="{FF2B5EF4-FFF2-40B4-BE49-F238E27FC236}">
                    <a16:creationId xmlns="" xmlns:a16="http://schemas.microsoft.com/office/drawing/2014/main" id="{9607916D-794C-4484-AA18-7D66FF6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9687" y="1274682"/>
                <a:ext cx="2600822" cy="5189101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81579" y="1852034"/>
                <a:ext cx="2243516" cy="4270990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3520620" y="2071753"/>
              <a:ext cx="1134612" cy="2263752"/>
              <a:chOff x="2413379" y="3200400"/>
              <a:chExt cx="1697967" cy="3387745"/>
            </a:xfrm>
          </p:grpSpPr>
          <p:pic>
            <p:nvPicPr>
              <p:cNvPr id="53" name="Picture 52">
                <a:extLst>
                  <a:ext uri="{FF2B5EF4-FFF2-40B4-BE49-F238E27FC236}">
                    <a16:creationId xmlns="" xmlns:a16="http://schemas.microsoft.com/office/drawing/2014/main" id="{9607916D-794C-4484-AA18-7D66FF6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13379" y="3200400"/>
                <a:ext cx="1697967" cy="3387745"/>
              </a:xfrm>
              <a:prstGeom prst="rect">
                <a:avLst/>
              </a:prstGeom>
            </p:spPr>
          </p:pic>
          <p:pic>
            <p:nvPicPr>
              <p:cNvPr id="54" name="Picture 53">
                <a:extLst>
                  <a:ext uri="{FF2B5EF4-FFF2-40B4-BE49-F238E27FC236}">
                    <a16:creationId xmlns="" xmlns:a16="http://schemas.microsoft.com/office/drawing/2014/main" id="{BBD9E7DF-D7D8-4147-842D-48A056DC10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58352" y="3378155"/>
                <a:ext cx="1401174" cy="3101872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33" name="Arrow: Right 47">
              <a:extLst>
                <a:ext uri="{FF2B5EF4-FFF2-40B4-BE49-F238E27FC236}">
                  <a16:creationId xmlns="" xmlns:a16="http://schemas.microsoft.com/office/drawing/2014/main" id="{1D59A6B0-B26D-4956-B33B-B0DD4C415904}"/>
                </a:ext>
              </a:extLst>
            </p:cNvPr>
            <p:cNvSpPr/>
            <p:nvPr/>
          </p:nvSpPr>
          <p:spPr>
            <a:xfrm>
              <a:off x="4687028" y="3010362"/>
              <a:ext cx="408814" cy="37070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67134D0A-1B72-40AD-BB5B-A8095F646F91}"/>
                </a:ext>
              </a:extLst>
            </p:cNvPr>
            <p:cNvSpPr txBox="1"/>
            <p:nvPr/>
          </p:nvSpPr>
          <p:spPr>
            <a:xfrm>
              <a:off x="1375490" y="5555091"/>
              <a:ext cx="2359177" cy="10618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Validasi 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NIK</a:t>
              </a:r>
              <a:r>
                <a:rPr kumimoji="0" lang="id-ID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 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Nama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Lengkap</a:t>
              </a:r>
              <a:r>
                <a:rPr kumimoji="0" lang="id-ID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Nama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Ibu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Kandung</a:t>
              </a:r>
              <a:r>
                <a:rPr kumimoji="0" lang="id-ID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Alamat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Email</a:t>
              </a:r>
              <a:r>
                <a:rPr kumimoji="0" lang="id-ID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Nomor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Handphone</a:t>
              </a:r>
              <a:endParaRPr kumimoji="0" lang="en-ID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Up Arrow 34"/>
            <p:cNvSpPr/>
            <p:nvPr/>
          </p:nvSpPr>
          <p:spPr>
            <a:xfrm>
              <a:off x="2304911" y="5122447"/>
              <a:ext cx="500333" cy="431617"/>
            </a:xfrm>
            <a:prstGeom prst="up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43762" y="1307058"/>
              <a:ext cx="724146" cy="654229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219485" y="1282587"/>
              <a:ext cx="631090" cy="65429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786088" y="1288698"/>
              <a:ext cx="649652" cy="65429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701D5F6E-DFC8-4FBE-805B-7E6E9B013E86}"/>
                </a:ext>
              </a:extLst>
            </p:cNvPr>
            <p:cNvSpPr txBox="1"/>
            <p:nvPr/>
          </p:nvSpPr>
          <p:spPr>
            <a:xfrm>
              <a:off x="7710388" y="4768868"/>
              <a:ext cx="1568313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Mendapat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Kartu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Digital </a:t>
              </a: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/>
              </a:r>
              <a:b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Ketenagakerjaan</a:t>
              </a: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/>
              </a:r>
              <a:b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SIAPkerja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-ID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7895979" y="2056667"/>
              <a:ext cx="1112210" cy="2267214"/>
              <a:chOff x="8789591" y="828794"/>
              <a:chExt cx="2835939" cy="5658203"/>
            </a:xfrm>
          </p:grpSpPr>
          <p:pic>
            <p:nvPicPr>
              <p:cNvPr id="51" name="Picture 50">
                <a:extLst>
                  <a:ext uri="{FF2B5EF4-FFF2-40B4-BE49-F238E27FC236}">
                    <a16:creationId xmlns="" xmlns:a16="http://schemas.microsoft.com/office/drawing/2014/main" id="{9607916D-794C-4484-AA18-7D66FF6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89591" y="828794"/>
                <a:ext cx="2835939" cy="5658203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989155" y="1627051"/>
                <a:ext cx="2441345" cy="4126768"/>
              </a:xfrm>
              <a:prstGeom prst="rect">
                <a:avLst/>
              </a:prstGeom>
            </p:spPr>
          </p:pic>
        </p:grp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130372" y="1312617"/>
              <a:ext cx="643423" cy="620279"/>
            </a:xfrm>
            <a:prstGeom prst="rect">
              <a:avLst/>
            </a:prstGeom>
          </p:spPr>
        </p:pic>
        <p:grpSp>
          <p:nvGrpSpPr>
            <p:cNvPr id="42" name="Group 41"/>
            <p:cNvGrpSpPr/>
            <p:nvPr/>
          </p:nvGrpSpPr>
          <p:grpSpPr>
            <a:xfrm>
              <a:off x="9689500" y="2036580"/>
              <a:ext cx="2070340" cy="2380630"/>
              <a:chOff x="9576391" y="1977700"/>
              <a:chExt cx="2070340" cy="238063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16"/>
              <a:srcRect l="5791" t="10729" r="5685" b="11256"/>
              <a:stretch/>
            </p:blipFill>
            <p:spPr>
              <a:xfrm>
                <a:off x="9611029" y="1977700"/>
                <a:ext cx="1854679" cy="603849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17"/>
              <a:srcRect l="4263" t="15397" r="4070" b="14198"/>
              <a:stretch/>
            </p:blipFill>
            <p:spPr>
              <a:xfrm>
                <a:off x="9593644" y="2597862"/>
                <a:ext cx="2053087" cy="543465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18"/>
              <a:srcRect l="3460" t="7766" r="4026" b="16112"/>
              <a:stretch/>
            </p:blipFill>
            <p:spPr>
              <a:xfrm>
                <a:off x="9576391" y="3178673"/>
                <a:ext cx="2070340" cy="577971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19"/>
              <a:srcRect l="4910" t="11007" r="7105" b="11715"/>
              <a:stretch/>
            </p:blipFill>
            <p:spPr>
              <a:xfrm>
                <a:off x="9654028" y="3771734"/>
                <a:ext cx="1759789" cy="586596"/>
              </a:xfrm>
              <a:prstGeom prst="rect">
                <a:avLst/>
              </a:prstGeom>
            </p:spPr>
          </p:pic>
        </p:grpSp>
        <p:sp>
          <p:nvSpPr>
            <p:cNvPr id="43" name="Rounded Rectangle 42"/>
            <p:cNvSpPr/>
            <p:nvPr/>
          </p:nvSpPr>
          <p:spPr>
            <a:xfrm>
              <a:off x="9503046" y="1772433"/>
              <a:ext cx="2443248" cy="285936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701D5F6E-DFC8-4FBE-805B-7E6E9B013E86}"/>
                </a:ext>
              </a:extLst>
            </p:cNvPr>
            <p:cNvSpPr txBox="1"/>
            <p:nvPr/>
          </p:nvSpPr>
          <p:spPr>
            <a:xfrm>
              <a:off x="9417110" y="4773986"/>
              <a:ext cx="2459840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Akses Sistem Informasi &amp;</a:t>
              </a:r>
              <a:b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Pelayanan Ketenagakerjaan</a:t>
              </a:r>
              <a:br>
                <a:rPr kumimoji="0" lang="id-ID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SIAPkerja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Arrow: Right 47">
              <a:extLst>
                <a:ext uri="{FF2B5EF4-FFF2-40B4-BE49-F238E27FC236}">
                  <a16:creationId xmlns="" xmlns:a16="http://schemas.microsoft.com/office/drawing/2014/main" id="{1D59A6B0-B26D-4956-B33B-B0DD4C415904}"/>
                </a:ext>
              </a:extLst>
            </p:cNvPr>
            <p:cNvSpPr/>
            <p:nvPr/>
          </p:nvSpPr>
          <p:spPr>
            <a:xfrm>
              <a:off x="7430806" y="3006712"/>
              <a:ext cx="408814" cy="37070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Arrow: Right 47">
              <a:extLst>
                <a:ext uri="{FF2B5EF4-FFF2-40B4-BE49-F238E27FC236}">
                  <a16:creationId xmlns="" xmlns:a16="http://schemas.microsoft.com/office/drawing/2014/main" id="{1D59A6B0-B26D-4956-B33B-B0DD4C415904}"/>
                </a:ext>
              </a:extLst>
            </p:cNvPr>
            <p:cNvSpPr/>
            <p:nvPr/>
          </p:nvSpPr>
          <p:spPr>
            <a:xfrm>
              <a:off x="9039790" y="3022006"/>
              <a:ext cx="408814" cy="37070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9115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Scan QR Code SIAPkerja-ID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7134D0A-1B72-40AD-BB5B-A8095F646F91}"/>
              </a:ext>
            </a:extLst>
          </p:cNvPr>
          <p:cNvSpPr txBox="1"/>
          <p:nvPr/>
        </p:nvSpPr>
        <p:spPr>
          <a:xfrm>
            <a:off x="347994" y="1178350"/>
            <a:ext cx="28997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Jika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QR Code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d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igital</a:t>
            </a: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Ketenagakerjaan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SIAPkerja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-ID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 scan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tampil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profil</a:t>
            </a: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pengguna secara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lengkap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8383CC8-7742-46B9-8DB9-EE2FC39D14C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870" y="833497"/>
            <a:ext cx="4672907" cy="56923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368898" y="833497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41837" y="1117949"/>
            <a:ext cx="2609574" cy="5206563"/>
            <a:chOff x="3405189" y="925630"/>
            <a:chExt cx="2835940" cy="5658203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5189" y="925630"/>
              <a:ext cx="2835940" cy="565820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97214" y="1786801"/>
              <a:ext cx="2432649" cy="4112071"/>
            </a:xfrm>
            <a:prstGeom prst="rect">
              <a:avLst/>
            </a:prstGeom>
          </p:spPr>
        </p:pic>
      </p:grpSp>
      <p:sp>
        <p:nvSpPr>
          <p:cNvPr id="6" name="Arc 5">
            <a:extLst>
              <a:ext uri="{FF2B5EF4-FFF2-40B4-BE49-F238E27FC236}">
                <a16:creationId xmlns="" xmlns:a16="http://schemas.microsoft.com/office/drawing/2014/main" id="{0C20C5C2-F1D6-4ACC-ABAA-6B1A028840CF}"/>
              </a:ext>
            </a:extLst>
          </p:cNvPr>
          <p:cNvSpPr/>
          <p:nvPr/>
        </p:nvSpPr>
        <p:spPr>
          <a:xfrm rot="19934462">
            <a:off x="3856444" y="4084939"/>
            <a:ext cx="5023624" cy="1653567"/>
          </a:xfrm>
          <a:prstGeom prst="arc">
            <a:avLst>
              <a:gd name="adj1" fmla="val 13979989"/>
              <a:gd name="adj2" fmla="val 20245838"/>
            </a:avLst>
          </a:prstGeom>
          <a:ln w="76200">
            <a:solidFill>
              <a:srgbClr val="C0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36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Proyeksi Penggunaan </a:t>
            </a:r>
            <a:r>
              <a:rPr lang="id-ID" sz="3600" b="1" dirty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SIAPkerja-ID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134D0A-1B72-40AD-BB5B-A8095F646F91}"/>
              </a:ext>
            </a:extLst>
          </p:cNvPr>
          <p:cNvSpPr txBox="1"/>
          <p:nvPr/>
        </p:nvSpPr>
        <p:spPr>
          <a:xfrm>
            <a:off x="240375" y="1069997"/>
            <a:ext cx="24780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SIAPkerja-ID</a:t>
            </a: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dapat digunakan </a:t>
            </a:r>
            <a:r>
              <a:rPr kumimoji="0" lang="id-ID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sebagai </a:t>
            </a:r>
            <a:r>
              <a:rPr kumimoji="0" lang="id-ID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Identitas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Digital </a:t>
            </a: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Ketenagakerjaan </a:t>
            </a:r>
            <a:r>
              <a:rPr kumimoji="0" lang="id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yang dapat diimplementasikan penggunaannya pada layanan ketenagakerjaan.</a:t>
            </a: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19392" y="973477"/>
            <a:ext cx="2729462" cy="5445760"/>
            <a:chOff x="3247762" y="1143829"/>
            <a:chExt cx="2835940" cy="5658203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7762" y="1143829"/>
              <a:ext cx="2835940" cy="565820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39787" y="2005000"/>
              <a:ext cx="2432649" cy="4112071"/>
            </a:xfrm>
            <a:prstGeom prst="rect">
              <a:avLst/>
            </a:prstGeom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34684" y="973477"/>
          <a:ext cx="6391556" cy="54457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91556">
                  <a:extLst>
                    <a:ext uri="{9D8B030D-6E8A-4147-A177-3AD203B41FA5}">
                      <a16:colId xmlns="" xmlns:a16="http://schemas.microsoft.com/office/drawing/2014/main" val="964149445"/>
                    </a:ext>
                  </a:extLst>
                </a:gridCol>
              </a:tblGrid>
              <a:tr h="382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rgbClr val="FFFF00"/>
                          </a:solidFill>
                        </a:rPr>
                        <a:t>PROYEKSI </a:t>
                      </a:r>
                      <a:r>
                        <a:rPr lang="id-ID" sz="1800" dirty="0"/>
                        <a:t>PENGGUNAAN SIAPKERJA-ID</a:t>
                      </a:r>
                      <a:endParaRPr lang="en-ID" sz="2800" b="1" dirty="0">
                        <a:solidFill>
                          <a:schemeClr val="bg1"/>
                        </a:solidFill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7626480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Kartu Digital Ketenagakerjaan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Nasional (Pengganti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AK-1)</a:t>
                      </a:r>
                      <a:endParaRPr lang="id-ID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285501"/>
                  </a:ext>
                </a:extLst>
              </a:tr>
              <a:tr h="59693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Pendaftaran Pelatihan di Lembaga Pelatihan Kerja : BLK UPTP/UPTD, BLK Komunitas &amp; LPK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Swasta</a:t>
                      </a:r>
                      <a:endParaRPr lang="id-ID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947215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Pendaftaran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Pemagangan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Dalam dan ke Luar Negeri (Jepang)</a:t>
                      </a:r>
                      <a:endParaRPr lang="id-ID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068440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Pendaftaran Sertifikasi di BNSP.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8107652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Pendaftaran TKM,</a:t>
                      </a:r>
                      <a:r>
                        <a:rPr lang="id-ID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TKS, Padat Karya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pada Aplikasi Bizhub 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7649811"/>
                  </a:ext>
                </a:extLst>
              </a:tr>
              <a:tr h="59693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Pendaftaran pencari kerja di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Karirhub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atau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Portal Pemda &amp; Portal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Swasta yang terintegrasi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ke SIAPkerja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id-ID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3957994"/>
                  </a:ext>
                </a:extLst>
              </a:tr>
              <a:tr h="59693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Syarat Pendaftaran program ketenagakerjaan nasional misalnya JKP, BSU 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atau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Prakerja platform SIAPkerja dsb.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154327"/>
                  </a:ext>
                </a:extLst>
              </a:tr>
              <a:tr h="59693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Kartu masuk acara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Kementerian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Ketenagakerjaan misalnya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Job Fair Ketenagakerjaan,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Talent Festival dsb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6896733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Kartu absensi kelas pada pelatihan di BLK, BLKK &amp; LPKS.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6697188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Pendaftaran 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Instruktur dan Bimtek-Bimtek Instruktur</a:t>
                      </a:r>
                      <a:endParaRPr lang="id-ID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9338929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1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id-ID" sz="1600" b="1" baseline="0" dirty="0" smtClean="0">
                          <a:solidFill>
                            <a:schemeClr val="tx1"/>
                          </a:solidFill>
                        </a:rPr>
                        <a:t> alat pembayaran pelatihan, bantuan dll (e-Wallet)</a:t>
                      </a:r>
                      <a:endParaRPr lang="id-ID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639109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5C53A42-B3BE-4272-967C-A017CA6A71CD}"/>
              </a:ext>
            </a:extLst>
          </p:cNvPr>
          <p:cNvCxnSpPr>
            <a:cxnSpLocks/>
          </p:cNvCxnSpPr>
          <p:nvPr/>
        </p:nvCxnSpPr>
        <p:spPr>
          <a:xfrm>
            <a:off x="368898" y="833497"/>
            <a:ext cx="3732378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4CF1A65-70C2-4DC5-B593-AADBFDDEE5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003" y="6125550"/>
            <a:ext cx="1511027" cy="4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619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5805" y="-19050"/>
            <a:ext cx="10515600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id-ID" sz="3600" b="1" dirty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Web" pitchFamily="2" charset="77"/>
                <a:cs typeface="Bahnschrift" panose="020B0502040204020203" charset="0"/>
              </a:rPr>
              <a:t>1. Akses kemnaker.go.id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A3B9C1-2A3C-4324-BE7D-65233A4ED6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955" y="2328082"/>
            <a:ext cx="6394323" cy="34538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7134D0A-1B72-40AD-BB5B-A8095F646F91}"/>
              </a:ext>
            </a:extLst>
          </p:cNvPr>
          <p:cNvSpPr txBox="1"/>
          <p:nvPr/>
        </p:nvSpPr>
        <p:spPr>
          <a:xfrm>
            <a:off x="602003" y="1108128"/>
            <a:ext cx="4392691" cy="791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akun</a:t>
            </a:r>
            <a:r>
              <a:rPr lang="en-US" sz="1600" dirty="0"/>
              <a:t>, </a:t>
            </a:r>
            <a:r>
              <a:rPr lang="en-US" sz="1600" dirty="0" err="1"/>
              <a:t>pengguna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Pendaftaran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Akun</a:t>
            </a:r>
            <a:r>
              <a:rPr lang="id-ID" sz="1600" dirty="0"/>
              <a:t> </a:t>
            </a:r>
            <a:r>
              <a:rPr lang="id-ID" sz="1600" dirty="0">
                <a:sym typeface="Wingdings" panose="05000000000000000000" pitchFamily="2" charset="2"/>
              </a:rPr>
              <a:t></a:t>
            </a:r>
            <a:r>
              <a:rPr lang="id-ID" sz="1600" b="1" dirty="0">
                <a:sym typeface="Wingdings" panose="05000000000000000000" pitchFamily="2" charset="2"/>
              </a:rPr>
              <a:t> Daftar</a:t>
            </a:r>
            <a:endParaRPr lang="en-ID" sz="16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02003" y="333633"/>
            <a:ext cx="3844330" cy="741404"/>
            <a:chOff x="602003" y="333633"/>
            <a:chExt cx="3844330" cy="74140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45C53A42-B3BE-4272-967C-A017CA6A71CD}"/>
                </a:ext>
              </a:extLst>
            </p:cNvPr>
            <p:cNvCxnSpPr>
              <a:cxnSpLocks/>
            </p:cNvCxnSpPr>
            <p:nvPr/>
          </p:nvCxnSpPr>
          <p:spPr>
            <a:xfrm>
              <a:off x="713955" y="1075037"/>
              <a:ext cx="3732378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0BCE724B-DDDB-4CDC-8D8E-8A596DF38DDA}"/>
                </a:ext>
              </a:extLst>
            </p:cNvPr>
            <p:cNvSpPr txBox="1"/>
            <p:nvPr/>
          </p:nvSpPr>
          <p:spPr>
            <a:xfrm>
              <a:off x="602003" y="333633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D" sz="3600" b="1" dirty="0">
                <a:solidFill>
                  <a:schemeClr val="accent6">
                    <a:lumMod val="50000"/>
                  </a:schemeClr>
                </a:solidFill>
                <a:ea typeface="Inter" panose="02000503000000020004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556800" y="2006507"/>
            <a:ext cx="2261389" cy="4511871"/>
            <a:chOff x="3023932" y="2484030"/>
            <a:chExt cx="2057027" cy="4104133"/>
          </a:xfrm>
        </p:grpSpPr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3932" y="2484030"/>
              <a:ext cx="2057027" cy="410413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70703" y="2947386"/>
              <a:ext cx="1754477" cy="3246380"/>
            </a:xfrm>
            <a:prstGeom prst="rect">
              <a:avLst/>
            </a:prstGeom>
          </p:spPr>
        </p:pic>
        <p:sp>
          <p:nvSpPr>
            <p:cNvPr id="14" name="Rectangle: Rounded Corners 3">
              <a:extLst>
                <a:ext uri="{FF2B5EF4-FFF2-40B4-BE49-F238E27FC236}">
                  <a16:creationId xmlns="" xmlns:a16="http://schemas.microsoft.com/office/drawing/2014/main" id="{0B095F88-827C-4F7F-B48A-1578CD2F91FA}"/>
                </a:ext>
              </a:extLst>
            </p:cNvPr>
            <p:cNvSpPr/>
            <p:nvPr/>
          </p:nvSpPr>
          <p:spPr>
            <a:xfrm>
              <a:off x="4088922" y="4715304"/>
              <a:ext cx="552091" cy="16724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08278" y="2006508"/>
            <a:ext cx="2261389" cy="4511871"/>
            <a:chOff x="7108278" y="2006508"/>
            <a:chExt cx="2261389" cy="4511871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9607916D-794C-4484-AA18-7D66FF6D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8278" y="2006508"/>
              <a:ext cx="2261389" cy="451187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60401" y="2477811"/>
              <a:ext cx="1957258" cy="35973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8999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339AF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587</Words>
  <Application>Microsoft Office PowerPoint</Application>
  <PresentationFormat>Custom</PresentationFormat>
  <Paragraphs>129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1_Office Theme</vt:lpstr>
      <vt:lpstr>2_Office Theme</vt:lpstr>
      <vt:lpstr>8_Simple Light</vt:lpstr>
      <vt:lpstr>SIAPkerja-ID</vt:lpstr>
      <vt:lpstr>PowerPoint Presentation</vt:lpstr>
      <vt:lpstr>PowerPoint Presentation</vt:lpstr>
      <vt:lpstr>PowerPoint Presentation</vt:lpstr>
      <vt:lpstr>SIAPkerja-ID Identitas Digital Angkatan Kerja</vt:lpstr>
      <vt:lpstr>Alur Registrasi SIAPkerja + SIAPkerja-ID</vt:lpstr>
      <vt:lpstr>Scan QR Code SIAPkerja-ID</vt:lpstr>
      <vt:lpstr>Proyeksi Penggunaan SIAPkerja-ID</vt:lpstr>
      <vt:lpstr>1. Akses kemnaker.go.id</vt:lpstr>
      <vt:lpstr>2. Pendaftaran Akun</vt:lpstr>
      <vt:lpstr>3. Melengkapi Profil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Scan QR Code SIAPkerja-ID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RITZ</dc:creator>
  <cp:lastModifiedBy>HP</cp:lastModifiedBy>
  <cp:revision>543</cp:revision>
  <dcterms:created xsi:type="dcterms:W3CDTF">2022-06-21T01:48:00Z</dcterms:created>
  <dcterms:modified xsi:type="dcterms:W3CDTF">2022-10-18T04:03:50Z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1031495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